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7" r:id="rId3"/>
    <p:sldId id="273" r:id="rId4"/>
    <p:sldId id="276" r:id="rId5"/>
    <p:sldId id="274" r:id="rId6"/>
    <p:sldId id="275" r:id="rId7"/>
    <p:sldId id="288" r:id="rId8"/>
    <p:sldId id="257" r:id="rId9"/>
    <p:sldId id="258" r:id="rId10"/>
    <p:sldId id="259" r:id="rId11"/>
    <p:sldId id="260" r:id="rId12"/>
    <p:sldId id="262" r:id="rId13"/>
    <p:sldId id="263" r:id="rId14"/>
    <p:sldId id="261" r:id="rId15"/>
    <p:sldId id="264" r:id="rId16"/>
    <p:sldId id="265" r:id="rId17"/>
    <p:sldId id="266" r:id="rId18"/>
    <p:sldId id="267" r:id="rId19"/>
    <p:sldId id="268" r:id="rId20"/>
    <p:sldId id="269" r:id="rId21"/>
    <p:sldId id="289" r:id="rId22"/>
    <p:sldId id="270" r:id="rId23"/>
    <p:sldId id="271" r:id="rId24"/>
    <p:sldId id="283" r:id="rId25"/>
    <p:sldId id="282" r:id="rId26"/>
    <p:sldId id="272" r:id="rId27"/>
    <p:sldId id="277" r:id="rId28"/>
    <p:sldId id="278" r:id="rId29"/>
    <p:sldId id="279" r:id="rId30"/>
    <p:sldId id="281" r:id="rId31"/>
    <p:sldId id="284" r:id="rId32"/>
    <p:sldId id="285" r:id="rId33"/>
    <p:sldId id="286" r:id="rId34"/>
    <p:sldId id="280" r:id="rId35"/>
  </p:sldIdLst>
  <p:sldSz cx="9144000" cy="6858000" type="screen4x3"/>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71" autoAdjust="0"/>
  </p:normalViewPr>
  <p:slideViewPr>
    <p:cSldViewPr>
      <p:cViewPr varScale="1">
        <p:scale>
          <a:sx n="70" d="100"/>
          <a:sy n="70" d="100"/>
        </p:scale>
        <p:origin x="-1386" y="-90"/>
      </p:cViewPr>
      <p:guideLst>
        <p:guide orient="horz" pos="2160"/>
        <p:guide pos="2880"/>
      </p:guideLst>
    </p:cSldViewPr>
  </p:slideViewPr>
  <p:outlineViewPr>
    <p:cViewPr>
      <p:scale>
        <a:sx n="33" d="100"/>
        <a:sy n="33" d="100"/>
      </p:scale>
      <p:origin x="0" y="3066"/>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685800" y="2130425"/>
            <a:ext cx="7772400" cy="1470025"/>
          </a:xfrm>
        </p:spPr>
        <p:txBody>
          <a:bodyPr/>
          <a:lstStyle/>
          <a:p>
            <a:r>
              <a:rPr lang="ru-RU" smtClean="0"/>
              <a:t>Образец заголовка</a:t>
            </a:r>
            <a:endParaRPr lang="ru-RU"/>
          </a:p>
        </p:txBody>
      </p:sp>
      <p:sp>
        <p:nvSpPr>
          <p:cNvPr id="3" name="Подзаголовок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smtClean="0"/>
              <a:t>Образец подзаголовка</a:t>
            </a:r>
            <a:endParaRPr lang="ru-RU"/>
          </a:p>
        </p:txBody>
      </p:sp>
      <p:sp>
        <p:nvSpPr>
          <p:cNvPr id="4" name="Дата 3"/>
          <p:cNvSpPr>
            <a:spLocks noGrp="1"/>
          </p:cNvSpPr>
          <p:nvPr>
            <p:ph type="dt" sz="half" idx="10"/>
          </p:nvPr>
        </p:nvSpPr>
        <p:spPr/>
        <p:txBody>
          <a:bodyPr/>
          <a:lstStyle/>
          <a:p>
            <a:fld id="{B4C71EC6-210F-42DE-9C53-41977AD35B3D}" type="datetimeFigureOut">
              <a:rPr lang="ru-RU" smtClean="0"/>
              <a:t>27.6.17</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Содержимое 2"/>
          <p:cNvSpPr>
            <a:spLocks noGrp="1"/>
          </p:cNvSpPr>
          <p:nvPr>
            <p:ph idx="1"/>
          </p:nvPr>
        </p:nvSpPr>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Дата 3"/>
          <p:cNvSpPr>
            <a:spLocks noGrp="1"/>
          </p:cNvSpPr>
          <p:nvPr>
            <p:ph type="dt" sz="half" idx="10"/>
          </p:nvPr>
        </p:nvSpPr>
        <p:spPr/>
        <p:txBody>
          <a:bodyPr/>
          <a:lstStyle/>
          <a:p>
            <a:fld id="{B4C71EC6-210F-42DE-9C53-41977AD35B3D}" type="datetimeFigureOut">
              <a:rPr lang="ru-RU" smtClean="0"/>
              <a:t>27.6.17</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22313" y="4406900"/>
            <a:ext cx="7772400" cy="1362075"/>
          </a:xfrm>
        </p:spPr>
        <p:txBody>
          <a:bodyPr anchor="t"/>
          <a:lstStyle>
            <a:lvl1pPr algn="l">
              <a:defRPr sz="4000" b="1" cap="all"/>
            </a:lvl1pPr>
          </a:lstStyle>
          <a:p>
            <a:r>
              <a:rPr lang="ru-RU" smtClean="0"/>
              <a:t>Образец заголовка</a:t>
            </a:r>
            <a:endParaRPr lang="ru-RU"/>
          </a:p>
        </p:txBody>
      </p:sp>
      <p:sp>
        <p:nvSpPr>
          <p:cNvPr id="3" name="Текст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Дата 3"/>
          <p:cNvSpPr>
            <a:spLocks noGrp="1"/>
          </p:cNvSpPr>
          <p:nvPr>
            <p:ph type="dt" sz="half" idx="10"/>
          </p:nvPr>
        </p:nvSpPr>
        <p:spPr/>
        <p:txBody>
          <a:bodyPr/>
          <a:lstStyle/>
          <a:p>
            <a:fld id="{B4C71EC6-210F-42DE-9C53-41977AD35B3D}" type="datetimeFigureOut">
              <a:rPr lang="ru-RU" smtClean="0"/>
              <a:t>27.6.17</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Содержимое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Содержимое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5" name="Дата 4"/>
          <p:cNvSpPr>
            <a:spLocks noGrp="1"/>
          </p:cNvSpPr>
          <p:nvPr>
            <p:ph type="dt" sz="half" idx="10"/>
          </p:nvPr>
        </p:nvSpPr>
        <p:spPr/>
        <p:txBody>
          <a:bodyPr/>
          <a:lstStyle/>
          <a:p>
            <a:fld id="{B4C71EC6-210F-42DE-9C53-41977AD35B3D}" type="datetimeFigureOut">
              <a:rPr lang="ru-RU" smtClean="0"/>
              <a:t>27.6.17</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lvl1pPr>
              <a:defRPr/>
            </a:lvl1pPr>
          </a:lstStyle>
          <a:p>
            <a:r>
              <a:rPr lang="ru-RU" smtClean="0"/>
              <a:t>Образец заголовка</a:t>
            </a:r>
            <a:endParaRPr lang="ru-RU"/>
          </a:p>
        </p:txBody>
      </p:sp>
      <p:sp>
        <p:nvSpPr>
          <p:cNvPr id="3" name="Текст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4" name="Содержимое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5" name="Текст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6" name="Содержимое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7" name="Дата 6"/>
          <p:cNvSpPr>
            <a:spLocks noGrp="1"/>
          </p:cNvSpPr>
          <p:nvPr>
            <p:ph type="dt" sz="half" idx="10"/>
          </p:nvPr>
        </p:nvSpPr>
        <p:spPr/>
        <p:txBody>
          <a:bodyPr/>
          <a:lstStyle/>
          <a:p>
            <a:fld id="{B4C71EC6-210F-42DE-9C53-41977AD35B3D}" type="datetimeFigureOut">
              <a:rPr lang="ru-RU" smtClean="0"/>
              <a:t>27.6.17</a:t>
            </a:fld>
            <a:endParaRPr lang="ru-RU"/>
          </a:p>
        </p:txBody>
      </p:sp>
      <p:sp>
        <p:nvSpPr>
          <p:cNvPr id="8" name="Нижний колонтитул 7"/>
          <p:cNvSpPr>
            <a:spLocks noGrp="1"/>
          </p:cNvSpPr>
          <p:nvPr>
            <p:ph type="ftr" sz="quarter" idx="11"/>
          </p:nvPr>
        </p:nvSpPr>
        <p:spPr/>
        <p:txBody>
          <a:bodyPr/>
          <a:lstStyle/>
          <a:p>
            <a:endParaRPr lang="ru-RU"/>
          </a:p>
        </p:txBody>
      </p:sp>
      <p:sp>
        <p:nvSpPr>
          <p:cNvPr id="9" name="Номер слайда 8"/>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Дата 2"/>
          <p:cNvSpPr>
            <a:spLocks noGrp="1"/>
          </p:cNvSpPr>
          <p:nvPr>
            <p:ph type="dt" sz="half" idx="10"/>
          </p:nvPr>
        </p:nvSpPr>
        <p:spPr/>
        <p:txBody>
          <a:bodyPr/>
          <a:lstStyle/>
          <a:p>
            <a:fld id="{B4C71EC6-210F-42DE-9C53-41977AD35B3D}" type="datetimeFigureOut">
              <a:rPr lang="ru-RU" smtClean="0"/>
              <a:t>27.6.17</a:t>
            </a:fld>
            <a:endParaRPr lang="ru-RU"/>
          </a:p>
        </p:txBody>
      </p:sp>
      <p:sp>
        <p:nvSpPr>
          <p:cNvPr id="4" name="Нижний колонтитул 3"/>
          <p:cNvSpPr>
            <a:spLocks noGrp="1"/>
          </p:cNvSpPr>
          <p:nvPr>
            <p:ph type="ftr" sz="quarter" idx="11"/>
          </p:nvPr>
        </p:nvSpPr>
        <p:spPr/>
        <p:txBody>
          <a:bodyPr/>
          <a:lstStyle/>
          <a:p>
            <a:endParaRPr lang="ru-RU"/>
          </a:p>
        </p:txBody>
      </p:sp>
      <p:sp>
        <p:nvSpPr>
          <p:cNvPr id="5" name="Номер слайда 4"/>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fld id="{B4C71EC6-210F-42DE-9C53-41977AD35B3D}" type="datetimeFigureOut">
              <a:rPr lang="ru-RU" smtClean="0"/>
              <a:t>27.6.17</a:t>
            </a:fld>
            <a:endParaRPr lang="ru-RU"/>
          </a:p>
        </p:txBody>
      </p:sp>
      <p:sp>
        <p:nvSpPr>
          <p:cNvPr id="3" name="Нижний колонтитул 2"/>
          <p:cNvSpPr>
            <a:spLocks noGrp="1"/>
          </p:cNvSpPr>
          <p:nvPr>
            <p:ph type="ftr" sz="quarter" idx="11"/>
          </p:nvPr>
        </p:nvSpPr>
        <p:spPr/>
        <p:txBody>
          <a:bodyPr/>
          <a:lstStyle/>
          <a:p>
            <a:endParaRPr lang="ru-RU"/>
          </a:p>
        </p:txBody>
      </p:sp>
      <p:sp>
        <p:nvSpPr>
          <p:cNvPr id="4" name="Номер слайда 3"/>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3050"/>
            <a:ext cx="3008313" cy="1162050"/>
          </a:xfrm>
        </p:spPr>
        <p:txBody>
          <a:bodyPr anchor="b"/>
          <a:lstStyle>
            <a:lvl1pPr algn="l">
              <a:defRPr sz="2000" b="1"/>
            </a:lvl1pPr>
          </a:lstStyle>
          <a:p>
            <a:r>
              <a:rPr lang="ru-RU" smtClean="0"/>
              <a:t>Образец заголовка</a:t>
            </a:r>
            <a:endParaRPr lang="ru-RU"/>
          </a:p>
        </p:txBody>
      </p:sp>
      <p:sp>
        <p:nvSpPr>
          <p:cNvPr id="3" name="Содержимое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Текст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Дата 4"/>
          <p:cNvSpPr>
            <a:spLocks noGrp="1"/>
          </p:cNvSpPr>
          <p:nvPr>
            <p:ph type="dt" sz="half" idx="10"/>
          </p:nvPr>
        </p:nvSpPr>
        <p:spPr/>
        <p:txBody>
          <a:bodyPr/>
          <a:lstStyle/>
          <a:p>
            <a:fld id="{B4C71EC6-210F-42DE-9C53-41977AD35B3D}" type="datetimeFigureOut">
              <a:rPr lang="ru-RU" smtClean="0"/>
              <a:t>27.6.17</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2288" y="4800600"/>
            <a:ext cx="5486400" cy="566738"/>
          </a:xfrm>
        </p:spPr>
        <p:txBody>
          <a:bodyPr anchor="b"/>
          <a:lstStyle>
            <a:lvl1pPr algn="l">
              <a:defRPr sz="2000" b="1"/>
            </a:lvl1pPr>
          </a:lstStyle>
          <a:p>
            <a:r>
              <a:rPr lang="ru-RU" smtClean="0"/>
              <a:t>Образец заголовка</a:t>
            </a:r>
            <a:endParaRPr lang="ru-RU"/>
          </a:p>
        </p:txBody>
      </p:sp>
      <p:sp>
        <p:nvSpPr>
          <p:cNvPr id="3" name="Рисунок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Дата 4"/>
          <p:cNvSpPr>
            <a:spLocks noGrp="1"/>
          </p:cNvSpPr>
          <p:nvPr>
            <p:ph type="dt" sz="half" idx="10"/>
          </p:nvPr>
        </p:nvSpPr>
        <p:spPr/>
        <p:txBody>
          <a:bodyPr/>
          <a:lstStyle/>
          <a:p>
            <a:fld id="{B4C71EC6-210F-42DE-9C53-41977AD35B3D}" type="datetimeFigureOut">
              <a:rPr lang="ru-RU" smtClean="0"/>
              <a:t>27.6.17</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smtClean="0"/>
              <a:t>Образец заголовка</a:t>
            </a:r>
            <a:endParaRPr lang="ru-RU"/>
          </a:p>
        </p:txBody>
      </p:sp>
      <p:sp>
        <p:nvSpPr>
          <p:cNvPr id="3" name="Вертикальный текст 2"/>
          <p:cNvSpPr>
            <a:spLocks noGrp="1"/>
          </p:cNvSpPr>
          <p:nvPr>
            <p:ph type="body" orient="vert" idx="1"/>
          </p:nvPr>
        </p:nvSpPr>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Дата 3"/>
          <p:cNvSpPr>
            <a:spLocks noGrp="1"/>
          </p:cNvSpPr>
          <p:nvPr>
            <p:ph type="dt" sz="half" idx="10"/>
          </p:nvPr>
        </p:nvSpPr>
        <p:spPr/>
        <p:txBody>
          <a:bodyPr/>
          <a:lstStyle/>
          <a:p>
            <a:fld id="{B4C71EC6-210F-42DE-9C53-41977AD35B3D}" type="datetimeFigureOut">
              <a:rPr lang="ru-RU" smtClean="0"/>
              <a:t>27.6.17</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6629400" y="274638"/>
            <a:ext cx="2057400" cy="5851525"/>
          </a:xfrm>
        </p:spPr>
        <p:txBody>
          <a:bodyPr vert="eaVert"/>
          <a:lstStyle/>
          <a:p>
            <a:r>
              <a:rPr lang="ru-RU" smtClean="0"/>
              <a:t>Образец заголовка</a:t>
            </a:r>
            <a:endParaRPr lang="ru-RU"/>
          </a:p>
        </p:txBody>
      </p:sp>
      <p:sp>
        <p:nvSpPr>
          <p:cNvPr id="3" name="Вертикальный текст 2"/>
          <p:cNvSpPr>
            <a:spLocks noGrp="1"/>
          </p:cNvSpPr>
          <p:nvPr>
            <p:ph type="body" orient="vert" idx="1"/>
          </p:nvPr>
        </p:nvSpPr>
        <p:spPr>
          <a:xfrm>
            <a:off x="457200" y="274638"/>
            <a:ext cx="6019800" cy="5851525"/>
          </a:xfrm>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4" name="Дата 3"/>
          <p:cNvSpPr>
            <a:spLocks noGrp="1"/>
          </p:cNvSpPr>
          <p:nvPr>
            <p:ph type="dt" sz="half" idx="10"/>
          </p:nvPr>
        </p:nvSpPr>
        <p:spPr/>
        <p:txBody>
          <a:bodyPr/>
          <a:lstStyle/>
          <a:p>
            <a:fld id="{B4C71EC6-210F-42DE-9C53-41977AD35B3D}" type="datetimeFigureOut">
              <a:rPr lang="ru-RU" smtClean="0"/>
              <a:t>27.6.17</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ru-RU" dirty="0" smtClean="0"/>
              <a:t>Образец заголовка</a:t>
            </a:r>
            <a:endParaRPr lang="ru-RU" dirty="0"/>
          </a:p>
        </p:txBody>
      </p:sp>
      <p:sp>
        <p:nvSpPr>
          <p:cNvPr id="3" name="Текст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ru-RU" dirty="0" smtClean="0"/>
              <a:t>Образец текста</a:t>
            </a:r>
          </a:p>
          <a:p>
            <a:pPr lvl="1"/>
            <a:r>
              <a:rPr lang="ru-RU" dirty="0" smtClean="0"/>
              <a:t>Второй уровень</a:t>
            </a:r>
          </a:p>
          <a:p>
            <a:pPr lvl="2"/>
            <a:r>
              <a:rPr lang="ru-RU" dirty="0" smtClean="0"/>
              <a:t>Третий уровень</a:t>
            </a:r>
          </a:p>
          <a:p>
            <a:pPr lvl="3"/>
            <a:r>
              <a:rPr lang="ru-RU" dirty="0" smtClean="0"/>
              <a:t>Четвертый уровень</a:t>
            </a:r>
          </a:p>
          <a:p>
            <a:pPr lvl="4"/>
            <a:r>
              <a:rPr lang="ru-RU" dirty="0" smtClean="0"/>
              <a:t>Пятый уровень</a:t>
            </a:r>
            <a:endParaRPr lang="ru-RU" dirty="0"/>
          </a:p>
        </p:txBody>
      </p:sp>
      <p:sp>
        <p:nvSpPr>
          <p:cNvPr id="4" name="Дата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Times New Roman" pitchFamily="18" charset="0"/>
              </a:defRPr>
            </a:lvl1pPr>
          </a:lstStyle>
          <a:p>
            <a:fld id="{B4C71EC6-210F-42DE-9C53-41977AD35B3D}" type="datetimeFigureOut">
              <a:rPr lang="ru-RU" smtClean="0"/>
              <a:pPr/>
              <a:t>27.6.17</a:t>
            </a:fld>
            <a:endParaRPr lang="ru-RU" dirty="0"/>
          </a:p>
        </p:txBody>
      </p:sp>
      <p:sp>
        <p:nvSpPr>
          <p:cNvPr id="5" name="Нижний колонтитул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Times New Roman" pitchFamily="18" charset="0"/>
              </a:defRPr>
            </a:lvl1pPr>
          </a:lstStyle>
          <a:p>
            <a:endParaRPr lang="ru-RU" dirty="0"/>
          </a:p>
        </p:txBody>
      </p:sp>
      <p:sp>
        <p:nvSpPr>
          <p:cNvPr id="6" name="Номер слайда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Times New Roman" pitchFamily="18" charset="0"/>
              </a:defRPr>
            </a:lvl1pPr>
          </a:lstStyle>
          <a:p>
            <a:fld id="{B19B0651-EE4F-4900-A07F-96A6BFA9D0F0}" type="slidenum">
              <a:rPr lang="ru-RU" smtClean="0"/>
              <a:pPr/>
              <a:t>‹#›</a:t>
            </a:fld>
            <a:endParaRPr lang="ru-RU"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Times New Roman"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Times New Roman" pitchFamily="18"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Times New Roman" pitchFamily="18"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Times New Roman"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Times New Roman"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Times New Roman"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оловок 3"/>
          <p:cNvSpPr>
            <a:spLocks noGrp="1"/>
          </p:cNvSpPr>
          <p:nvPr>
            <p:ph type="title"/>
          </p:nvPr>
        </p:nvSpPr>
        <p:spPr/>
        <p:txBody>
          <a:bodyPr>
            <a:normAutofit/>
          </a:bodyPr>
          <a:lstStyle/>
          <a:p>
            <a:r>
              <a:rPr lang="ru-RU" sz="5400" dirty="0" smtClean="0">
                <a:solidFill>
                  <a:srgbClr val="FFC000"/>
                </a:solidFill>
                <a:latin typeface="Times New Roman" pitchFamily="18" charset="0"/>
                <a:cs typeface="Times New Roman" pitchFamily="18" charset="0"/>
              </a:rPr>
              <a:t>Первая помощь в горах</a:t>
            </a:r>
            <a:endParaRPr lang="ru-RU" sz="5400" dirty="0">
              <a:solidFill>
                <a:srgbClr val="FFC000"/>
              </a:solidFill>
              <a:latin typeface="Times New Roman" pitchFamily="18" charset="0"/>
              <a:cs typeface="Times New Roman" pitchFamily="18" charset="0"/>
            </a:endParaRPr>
          </a:p>
        </p:txBody>
      </p:sp>
      <p:pic>
        <p:nvPicPr>
          <p:cNvPr id="7" name="Объект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1340768"/>
            <a:ext cx="5400600" cy="4709120"/>
          </a:xfrm>
        </p:spPr>
      </p:pic>
      <p:sp>
        <p:nvSpPr>
          <p:cNvPr id="2" name="Прямоугольник 1"/>
          <p:cNvSpPr/>
          <p:nvPr/>
        </p:nvSpPr>
        <p:spPr>
          <a:xfrm>
            <a:off x="3563888" y="6277962"/>
            <a:ext cx="5314695" cy="369332"/>
          </a:xfrm>
          <a:prstGeom prst="rect">
            <a:avLst/>
          </a:prstGeom>
        </p:spPr>
        <p:txBody>
          <a:bodyPr wrap="square">
            <a:spAutoFit/>
          </a:bodyPr>
          <a:lstStyle/>
          <a:p>
            <a:r>
              <a:rPr lang="ru-RU" dirty="0">
                <a:solidFill>
                  <a:schemeClr val="bg1"/>
                </a:solidFill>
                <a:latin typeface="Times New Roman" pitchFamily="18" charset="0"/>
                <a:cs typeface="Times New Roman" pitchFamily="18" charset="0"/>
              </a:rPr>
              <a:t>Лектор: Флоринская Е.Б., врач педиатр-неонатолог.</a:t>
            </a:r>
          </a:p>
        </p:txBody>
      </p:sp>
    </p:spTree>
    <p:extLst>
      <p:ext uri="{BB962C8B-B14F-4D97-AF65-F5344CB8AC3E}">
        <p14:creationId xmlns:p14="http://schemas.microsoft.com/office/powerpoint/2010/main" val="3925010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Autofit/>
          </a:bodyPr>
          <a:lstStyle/>
          <a:p>
            <a:r>
              <a:rPr lang="ru-RU" sz="4000" dirty="0" smtClean="0">
                <a:solidFill>
                  <a:srgbClr val="FFC000"/>
                </a:solidFill>
              </a:rPr>
              <a:t>Первичный осмотр пострадавшего</a:t>
            </a:r>
            <a:endParaRPr lang="ru-RU" sz="4000" dirty="0">
              <a:solidFill>
                <a:srgbClr val="FFC000"/>
              </a:solidFill>
            </a:endParaRPr>
          </a:p>
        </p:txBody>
      </p:sp>
      <p:sp>
        <p:nvSpPr>
          <p:cNvPr id="5" name="Rectangle 3"/>
          <p:cNvSpPr>
            <a:spLocks noChangeArrowheads="1"/>
          </p:cNvSpPr>
          <p:nvPr/>
        </p:nvSpPr>
        <p:spPr bwMode="auto">
          <a:xfrm>
            <a:off x="344272" y="1177008"/>
            <a:ext cx="8910966" cy="25237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342900" marR="0" lvl="0" indent="-342900" algn="l" defTabSz="914400" rtl="0" eaLnBrk="1" fontAlgn="base" latinLnBrk="0" hangingPunct="1">
              <a:lnSpc>
                <a:spcPct val="100000"/>
              </a:lnSpc>
              <a:spcBef>
                <a:spcPct val="0"/>
              </a:spcBef>
              <a:spcAft>
                <a:spcPct val="0"/>
              </a:spcAft>
              <a:buClrTx/>
              <a:buSzTx/>
              <a:buFont typeface="Arial" pitchFamily="34" charset="0"/>
              <a:buChar char="•"/>
              <a:tabLst/>
            </a:pPr>
            <a:r>
              <a:rPr kumimoji="0" lang="ru-RU" sz="2800" b="0" i="0" u="none" strike="noStrike" cap="none" normalizeH="0" baseline="0" dirty="0" smtClean="0">
                <a:ln>
                  <a:noFill/>
                </a:ln>
                <a:solidFill>
                  <a:schemeClr val="bg1"/>
                </a:solidFill>
                <a:effectLst/>
                <a:latin typeface="Times New Roman" pitchFamily="18" charset="0"/>
                <a:ea typeface="Calibri" pitchFamily="34" charset="0"/>
                <a:cs typeface="Times New Roman" pitchFamily="18" charset="0"/>
              </a:rPr>
              <a:t>Оценка опасности (устранить, не лезть, эвакуировать)</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ru-RU" sz="2800" b="0" i="0" u="none" strike="noStrike" cap="none" normalizeH="0" baseline="0" dirty="0" smtClean="0">
              <a:ln>
                <a:noFill/>
              </a:ln>
              <a:solidFill>
                <a:schemeClr val="bg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itchFamily="34" charset="0"/>
              <a:buChar char="•"/>
              <a:tabLst/>
            </a:pPr>
            <a:r>
              <a:rPr kumimoji="0" lang="ru-RU" sz="2800" b="0" i="0" u="none" strike="noStrike" cap="none" normalizeH="0" baseline="0" dirty="0" smtClean="0">
                <a:ln>
                  <a:noFill/>
                </a:ln>
                <a:solidFill>
                  <a:schemeClr val="bg1"/>
                </a:solidFill>
                <a:effectLst/>
                <a:latin typeface="Times New Roman" pitchFamily="18" charset="0"/>
                <a:ea typeface="Calibri" pitchFamily="34" charset="0"/>
                <a:cs typeface="Times New Roman" pitchFamily="18" charset="0"/>
              </a:rPr>
              <a:t>Оценка сознания</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ru-RU" sz="2800" b="0" i="0" u="none" strike="noStrike" cap="none" normalizeH="0" baseline="0" dirty="0" smtClean="0">
              <a:ln>
                <a:noFill/>
              </a:ln>
              <a:solidFill>
                <a:schemeClr val="bg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itchFamily="34" charset="0"/>
              <a:buChar char="•"/>
              <a:tabLst/>
            </a:pPr>
            <a:r>
              <a:rPr kumimoji="0" lang="ru-RU" sz="2800" b="0" i="0" u="none" strike="noStrike" cap="none" normalizeH="0" baseline="0" dirty="0" smtClean="0">
                <a:ln>
                  <a:noFill/>
                </a:ln>
                <a:solidFill>
                  <a:schemeClr val="bg1"/>
                </a:solidFill>
                <a:effectLst/>
                <a:latin typeface="Times New Roman" pitchFamily="18" charset="0"/>
                <a:ea typeface="Calibri" pitchFamily="34" charset="0"/>
                <a:cs typeface="Times New Roman" pitchFamily="18" charset="0"/>
              </a:rPr>
              <a:t>Зовем на помощь</a:t>
            </a:r>
            <a:endParaRPr kumimoji="0" lang="ru-RU" sz="2800" b="0" i="0" u="none" strike="noStrike" cap="none" normalizeH="0" baseline="0" dirty="0" smtClean="0">
              <a:ln>
                <a:noFill/>
              </a:ln>
              <a:solidFill>
                <a:schemeClr val="bg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ru-RU" sz="1800" b="0" i="0" u="none" strike="noStrike" cap="none" normalizeH="0" baseline="0" dirty="0" smtClean="0">
              <a:ln>
                <a:noFill/>
              </a:ln>
              <a:solidFill>
                <a:schemeClr val="bg1"/>
              </a:solidFill>
              <a:effectLst/>
              <a:latin typeface="Arial" pitchFamily="34" charset="0"/>
              <a:cs typeface="Arial" pitchFamily="34" charset="0"/>
            </a:endParaRPr>
          </a:p>
        </p:txBody>
      </p:sp>
      <p:sp>
        <p:nvSpPr>
          <p:cNvPr id="7" name="Прямоугольник 6"/>
          <p:cNvSpPr/>
          <p:nvPr/>
        </p:nvSpPr>
        <p:spPr>
          <a:xfrm>
            <a:off x="2771800" y="3714720"/>
            <a:ext cx="2493118" cy="461665"/>
          </a:xfrm>
          <a:prstGeom prst="rect">
            <a:avLst/>
          </a:prstGeom>
        </p:spPr>
        <p:txBody>
          <a:bodyPr wrap="none">
            <a:spAutoFit/>
          </a:bodyPr>
          <a:lstStyle/>
          <a:p>
            <a:r>
              <a:rPr lang="ru-RU" sz="2400" dirty="0" smtClean="0">
                <a:solidFill>
                  <a:srgbClr val="FFC000"/>
                </a:solidFill>
                <a:latin typeface="Times New Roman" pitchFamily="18" charset="0"/>
                <a:cs typeface="Times New Roman" pitchFamily="18" charset="0"/>
              </a:rPr>
              <a:t>Оценка </a:t>
            </a:r>
            <a:r>
              <a:rPr lang="ru-RU" sz="2400" dirty="0">
                <a:solidFill>
                  <a:srgbClr val="FFC000"/>
                </a:solidFill>
                <a:latin typeface="Times New Roman" pitchFamily="18" charset="0"/>
                <a:cs typeface="Times New Roman" pitchFamily="18" charset="0"/>
              </a:rPr>
              <a:t>сознания </a:t>
            </a:r>
            <a:endParaRPr lang="ru-RU" sz="2400" dirty="0">
              <a:solidFill>
                <a:srgbClr val="FFC000"/>
              </a:solidFill>
              <a:latin typeface="Times New Roman" pitchFamily="18" charset="0"/>
              <a:cs typeface="Times New Roman" pitchFamily="18" charset="0"/>
            </a:endParaRPr>
          </a:p>
        </p:txBody>
      </p:sp>
      <p:cxnSp>
        <p:nvCxnSpPr>
          <p:cNvPr id="9" name="Прямая со стрелкой 8"/>
          <p:cNvCxnSpPr/>
          <p:nvPr/>
        </p:nvCxnSpPr>
        <p:spPr>
          <a:xfrm>
            <a:off x="5048894" y="4141872"/>
            <a:ext cx="432048" cy="936684"/>
          </a:xfrm>
          <a:prstGeom prst="straightConnector1">
            <a:avLst/>
          </a:prstGeom>
          <a:ln>
            <a:solidFill>
              <a:srgbClr val="FFC000"/>
            </a:solidFill>
            <a:tailEnd type="arrow"/>
          </a:ln>
        </p:spPr>
        <p:style>
          <a:lnRef idx="1">
            <a:schemeClr val="accent1"/>
          </a:lnRef>
          <a:fillRef idx="0">
            <a:schemeClr val="accent1"/>
          </a:fillRef>
          <a:effectRef idx="0">
            <a:schemeClr val="accent1"/>
          </a:effectRef>
          <a:fontRef idx="minor">
            <a:schemeClr val="tx1"/>
          </a:fontRef>
        </p:style>
      </p:cxnSp>
      <p:cxnSp>
        <p:nvCxnSpPr>
          <p:cNvPr id="11" name="Прямая со стрелкой 10"/>
          <p:cNvCxnSpPr/>
          <p:nvPr/>
        </p:nvCxnSpPr>
        <p:spPr>
          <a:xfrm flipH="1">
            <a:off x="2591780" y="4170532"/>
            <a:ext cx="360040" cy="936684"/>
          </a:xfrm>
          <a:prstGeom prst="straightConnector1">
            <a:avLst/>
          </a:prstGeom>
          <a:ln>
            <a:solidFill>
              <a:srgbClr val="FFC000"/>
            </a:solidFill>
            <a:tailEnd type="arrow"/>
          </a:ln>
        </p:spPr>
        <p:style>
          <a:lnRef idx="1">
            <a:schemeClr val="accent1"/>
          </a:lnRef>
          <a:fillRef idx="0">
            <a:schemeClr val="accent1"/>
          </a:fillRef>
          <a:effectRef idx="0">
            <a:schemeClr val="accent1"/>
          </a:effectRef>
          <a:fontRef idx="minor">
            <a:schemeClr val="tx1"/>
          </a:fontRef>
        </p:style>
      </p:cxnSp>
      <p:sp>
        <p:nvSpPr>
          <p:cNvPr id="12" name="Прямоугольник 11"/>
          <p:cNvSpPr/>
          <p:nvPr/>
        </p:nvSpPr>
        <p:spPr>
          <a:xfrm>
            <a:off x="4644008" y="5194001"/>
            <a:ext cx="4201984" cy="461665"/>
          </a:xfrm>
          <a:prstGeom prst="rect">
            <a:avLst/>
          </a:prstGeom>
        </p:spPr>
        <p:txBody>
          <a:bodyPr wrap="none">
            <a:spAutoFit/>
          </a:bodyPr>
          <a:lstStyle/>
          <a:p>
            <a:r>
              <a:rPr lang="ru-RU" sz="2400" dirty="0">
                <a:solidFill>
                  <a:schemeClr val="bg1"/>
                </a:solidFill>
                <a:latin typeface="Times New Roman" pitchFamily="18" charset="0"/>
                <a:cs typeface="Times New Roman" pitchFamily="18" charset="0"/>
              </a:rPr>
              <a:t>да: опрос, дальнейший осмотр</a:t>
            </a:r>
          </a:p>
        </p:txBody>
      </p:sp>
      <p:sp>
        <p:nvSpPr>
          <p:cNvPr id="13" name="Прямоугольник 12"/>
          <p:cNvSpPr/>
          <p:nvPr/>
        </p:nvSpPr>
        <p:spPr>
          <a:xfrm>
            <a:off x="726589" y="5205762"/>
            <a:ext cx="3062377" cy="461665"/>
          </a:xfrm>
          <a:prstGeom prst="rect">
            <a:avLst/>
          </a:prstGeom>
        </p:spPr>
        <p:txBody>
          <a:bodyPr wrap="none">
            <a:spAutoFit/>
          </a:bodyPr>
          <a:lstStyle/>
          <a:p>
            <a:r>
              <a:rPr lang="ru-RU" sz="2400" dirty="0">
                <a:solidFill>
                  <a:schemeClr val="bg1"/>
                </a:solidFill>
                <a:latin typeface="Times New Roman" pitchFamily="18" charset="0"/>
                <a:cs typeface="Times New Roman" pitchFamily="18" charset="0"/>
              </a:rPr>
              <a:t>нет: СЛР (</a:t>
            </a:r>
            <a:r>
              <a:rPr lang="en-US" sz="2400" dirty="0">
                <a:solidFill>
                  <a:schemeClr val="bg1"/>
                </a:solidFill>
                <a:latin typeface="Times New Roman" pitchFamily="18" charset="0"/>
                <a:cs typeface="Times New Roman" pitchFamily="18" charset="0"/>
              </a:rPr>
              <a:t>ABC, CAB)</a:t>
            </a:r>
            <a:endParaRPr lang="ru-RU" sz="2400" dirty="0">
              <a:solidFill>
                <a:schemeClr val="bg1"/>
              </a:solidFill>
              <a:latin typeface="Times New Roman" pitchFamily="18" charset="0"/>
              <a:cs typeface="Times New Roman" pitchFamily="18" charset="0"/>
            </a:endParaRPr>
          </a:p>
        </p:txBody>
      </p:sp>
      <p:sp>
        <p:nvSpPr>
          <p:cNvPr id="16" name="Прямоугольник 15"/>
          <p:cNvSpPr/>
          <p:nvPr/>
        </p:nvSpPr>
        <p:spPr>
          <a:xfrm>
            <a:off x="1403648" y="5805264"/>
            <a:ext cx="7272808" cy="830997"/>
          </a:xfrm>
          <a:prstGeom prst="rect">
            <a:avLst/>
          </a:prstGeom>
        </p:spPr>
        <p:txBody>
          <a:bodyPr wrap="square">
            <a:spAutoFit/>
          </a:bodyPr>
          <a:lstStyle/>
          <a:p>
            <a:r>
              <a:rPr lang="ru-RU" sz="2400" dirty="0">
                <a:solidFill>
                  <a:srgbClr val="FFC000"/>
                </a:solidFill>
                <a:latin typeface="Times New Roman" pitchFamily="18" charset="0"/>
                <a:cs typeface="Times New Roman" pitchFamily="18" charset="0"/>
              </a:rPr>
              <a:t>Травма шеи (высота, вода, вождение) – фиксация шеи, бережный перевод в безопасное положение) </a:t>
            </a:r>
          </a:p>
        </p:txBody>
      </p:sp>
    </p:spTree>
    <p:extLst>
      <p:ext uri="{BB962C8B-B14F-4D97-AF65-F5344CB8AC3E}">
        <p14:creationId xmlns:p14="http://schemas.microsoft.com/office/powerpoint/2010/main" val="881397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fontScale="90000"/>
          </a:bodyPr>
          <a:lstStyle/>
          <a:p>
            <a:r>
              <a:rPr lang="ru-RU" altLang="ru-RU" sz="3100" dirty="0" smtClean="0">
                <a:solidFill>
                  <a:srgbClr val="CC3300"/>
                </a:solidFill>
              </a:rPr>
              <a:t/>
            </a:r>
            <a:br>
              <a:rPr lang="ru-RU" altLang="ru-RU" sz="3100" dirty="0" smtClean="0">
                <a:solidFill>
                  <a:srgbClr val="CC3300"/>
                </a:solidFill>
              </a:rPr>
            </a:br>
            <a:r>
              <a:rPr lang="ru-RU" altLang="ru-RU" sz="3100" dirty="0">
                <a:solidFill>
                  <a:srgbClr val="CC3300"/>
                </a:solidFill>
              </a:rPr>
              <a:t/>
            </a:r>
            <a:br>
              <a:rPr lang="ru-RU" altLang="ru-RU" sz="3100" dirty="0">
                <a:solidFill>
                  <a:srgbClr val="CC3300"/>
                </a:solidFill>
              </a:rPr>
            </a:br>
            <a:r>
              <a:rPr lang="ru-RU" altLang="ru-RU" sz="3100" dirty="0" smtClean="0">
                <a:solidFill>
                  <a:srgbClr val="CC3300"/>
                </a:solidFill>
              </a:rPr>
              <a:t/>
            </a:r>
            <a:br>
              <a:rPr lang="ru-RU" altLang="ru-RU" sz="3100" dirty="0" smtClean="0">
                <a:solidFill>
                  <a:srgbClr val="CC3300"/>
                </a:solidFill>
              </a:rPr>
            </a:br>
            <a:r>
              <a:rPr lang="ru-RU" altLang="ru-RU" sz="3100" dirty="0">
                <a:solidFill>
                  <a:srgbClr val="CC3300"/>
                </a:solidFill>
              </a:rPr>
              <a:t/>
            </a:r>
            <a:br>
              <a:rPr lang="ru-RU" altLang="ru-RU" sz="3100" dirty="0">
                <a:solidFill>
                  <a:srgbClr val="CC3300"/>
                </a:solidFill>
              </a:rPr>
            </a:br>
            <a:r>
              <a:rPr lang="ru-RU" altLang="ru-RU" sz="3100" dirty="0" smtClean="0">
                <a:solidFill>
                  <a:srgbClr val="CC3300"/>
                </a:solidFill>
              </a:rPr>
              <a:t/>
            </a:r>
            <a:br>
              <a:rPr lang="ru-RU" altLang="ru-RU" sz="3100" dirty="0" smtClean="0">
                <a:solidFill>
                  <a:srgbClr val="CC3300"/>
                </a:solidFill>
              </a:rPr>
            </a:br>
            <a:r>
              <a:rPr lang="ru-RU" altLang="ru-RU" sz="3600" dirty="0" smtClean="0">
                <a:solidFill>
                  <a:srgbClr val="FFC000"/>
                </a:solidFill>
              </a:rPr>
              <a:t>Базовая </a:t>
            </a:r>
            <a:r>
              <a:rPr lang="ru-RU" altLang="ru-RU" sz="3600" dirty="0">
                <a:solidFill>
                  <a:srgbClr val="FFC000"/>
                </a:solidFill>
              </a:rPr>
              <a:t/>
            </a:r>
            <a:br>
              <a:rPr lang="ru-RU" altLang="ru-RU" sz="3600" dirty="0">
                <a:solidFill>
                  <a:srgbClr val="FFC000"/>
                </a:solidFill>
              </a:rPr>
            </a:br>
            <a:r>
              <a:rPr lang="ru-RU" altLang="ru-RU" sz="3600" dirty="0">
                <a:solidFill>
                  <a:srgbClr val="FFC000"/>
                </a:solidFill>
              </a:rPr>
              <a:t>Сердечно-Легочная </a:t>
            </a:r>
            <a:r>
              <a:rPr lang="ru-RU" altLang="ru-RU" sz="3600" dirty="0" smtClean="0">
                <a:solidFill>
                  <a:srgbClr val="FFC000"/>
                </a:solidFill>
              </a:rPr>
              <a:t>Реанимация</a:t>
            </a:r>
            <a:br>
              <a:rPr lang="ru-RU" altLang="ru-RU" sz="3600" dirty="0" smtClean="0">
                <a:solidFill>
                  <a:srgbClr val="FFC000"/>
                </a:solidFill>
              </a:rPr>
            </a:br>
            <a:r>
              <a:rPr lang="en-US" altLang="ru-RU" sz="3600" b="1" dirty="0">
                <a:solidFill>
                  <a:srgbClr val="FFC000"/>
                </a:solidFill>
                <a:effectLst>
                  <a:outerShdw blurRad="38100" dist="38100" dir="2700000" algn="tl">
                    <a:srgbClr val="000000">
                      <a:alpha val="43137"/>
                    </a:srgbClr>
                  </a:outerShdw>
                </a:effectLst>
              </a:rPr>
              <a:t>BLS</a:t>
            </a:r>
            <a:r>
              <a:rPr lang="ru-RU" altLang="ru-RU" sz="3600" b="1" dirty="0">
                <a:solidFill>
                  <a:srgbClr val="FFC000"/>
                </a:solidFill>
                <a:effectLst>
                  <a:outerShdw blurRad="38100" dist="38100" dir="2700000" algn="tl">
                    <a:srgbClr val="000000">
                      <a:alpha val="43137"/>
                    </a:srgbClr>
                  </a:outerShdw>
                </a:effectLst>
              </a:rPr>
              <a:t> </a:t>
            </a:r>
            <a:r>
              <a:rPr lang="en-US" altLang="ru-RU" sz="3600" b="1" dirty="0">
                <a:solidFill>
                  <a:srgbClr val="FFC000"/>
                </a:solidFill>
                <a:effectLst>
                  <a:outerShdw blurRad="38100" dist="38100" dir="2700000" algn="tl">
                    <a:srgbClr val="000000">
                      <a:alpha val="43137"/>
                    </a:srgbClr>
                  </a:outerShdw>
                </a:effectLst>
              </a:rPr>
              <a:t>(B</a:t>
            </a:r>
            <a:r>
              <a:rPr lang="en-US" altLang="ru-RU" sz="3600" b="1" dirty="0">
                <a:solidFill>
                  <a:srgbClr val="FFC000"/>
                </a:solidFill>
              </a:rPr>
              <a:t>asic </a:t>
            </a:r>
            <a:r>
              <a:rPr lang="en-US" altLang="ru-RU" sz="3600" b="1" dirty="0">
                <a:solidFill>
                  <a:srgbClr val="FFC000"/>
                </a:solidFill>
                <a:effectLst>
                  <a:outerShdw blurRad="38100" dist="38100" dir="2700000" algn="tl">
                    <a:srgbClr val="000000">
                      <a:alpha val="43137"/>
                    </a:srgbClr>
                  </a:outerShdw>
                </a:effectLst>
              </a:rPr>
              <a:t>L</a:t>
            </a:r>
            <a:r>
              <a:rPr lang="en-US" altLang="ru-RU" sz="3600" b="1" dirty="0">
                <a:solidFill>
                  <a:srgbClr val="FFC000"/>
                </a:solidFill>
              </a:rPr>
              <a:t>ife </a:t>
            </a:r>
            <a:r>
              <a:rPr lang="en-US" altLang="ru-RU" sz="3600" b="1" dirty="0">
                <a:solidFill>
                  <a:srgbClr val="FFC000"/>
                </a:solidFill>
                <a:effectLst>
                  <a:outerShdw blurRad="38100" dist="38100" dir="2700000" algn="tl">
                    <a:srgbClr val="000000">
                      <a:alpha val="43137"/>
                    </a:srgbClr>
                  </a:outerShdw>
                </a:effectLst>
              </a:rPr>
              <a:t>S</a:t>
            </a:r>
            <a:r>
              <a:rPr lang="en-US" altLang="ru-RU" sz="3600" b="1" dirty="0">
                <a:solidFill>
                  <a:srgbClr val="FFC000"/>
                </a:solidFill>
              </a:rPr>
              <a:t>upport</a:t>
            </a:r>
            <a:r>
              <a:rPr lang="en-US" altLang="ru-RU" sz="3600" b="1" dirty="0" smtClean="0">
                <a:solidFill>
                  <a:srgbClr val="FFC000"/>
                </a:solidFill>
                <a:effectLst>
                  <a:outerShdw blurRad="38100" dist="38100" dir="2700000" algn="tl">
                    <a:srgbClr val="000000">
                      <a:alpha val="43137"/>
                    </a:srgbClr>
                  </a:outerShdw>
                </a:effectLst>
              </a:rPr>
              <a:t>)</a:t>
            </a:r>
            <a:r>
              <a:rPr lang="ru-RU" altLang="ru-RU" sz="3600" b="1" dirty="0" smtClean="0">
                <a:solidFill>
                  <a:srgbClr val="FFC000"/>
                </a:solidFill>
                <a:effectLst>
                  <a:outerShdw blurRad="38100" dist="38100" dir="2700000" algn="tl">
                    <a:srgbClr val="000000">
                      <a:alpha val="43137"/>
                    </a:srgbClr>
                  </a:outerShdw>
                </a:effectLst>
              </a:rPr>
              <a:t/>
            </a:r>
            <a:br>
              <a:rPr lang="ru-RU" altLang="ru-RU" sz="3600" b="1" dirty="0" smtClean="0">
                <a:solidFill>
                  <a:srgbClr val="FFC000"/>
                </a:solidFill>
                <a:effectLst>
                  <a:outerShdw blurRad="38100" dist="38100" dir="2700000" algn="tl">
                    <a:srgbClr val="000000">
                      <a:alpha val="43137"/>
                    </a:srgbClr>
                  </a:outerShdw>
                </a:effectLst>
              </a:rPr>
            </a:br>
            <a:r>
              <a:rPr lang="ru-RU" altLang="ru-RU" sz="3600" b="1" dirty="0" smtClean="0">
                <a:solidFill>
                  <a:srgbClr val="FFC000"/>
                </a:solidFill>
                <a:effectLst>
                  <a:outerShdw blurRad="38100" dist="38100" dir="2700000" algn="tl">
                    <a:srgbClr val="000000">
                      <a:alpha val="43137"/>
                    </a:srgbClr>
                  </a:outerShdw>
                </a:effectLst>
              </a:rPr>
              <a:t>АВС, САВ</a:t>
            </a:r>
            <a:br>
              <a:rPr lang="ru-RU" altLang="ru-RU" sz="3600" b="1" dirty="0" smtClean="0">
                <a:solidFill>
                  <a:srgbClr val="FFC000"/>
                </a:solidFill>
                <a:effectLst>
                  <a:outerShdw blurRad="38100" dist="38100" dir="2700000" algn="tl">
                    <a:srgbClr val="000000">
                      <a:alpha val="43137"/>
                    </a:srgbClr>
                  </a:outerShdw>
                </a:effectLst>
              </a:rPr>
            </a:br>
            <a:r>
              <a:rPr lang="ru-RU" sz="3100" dirty="0"/>
              <a:t/>
            </a:r>
            <a:br>
              <a:rPr lang="ru-RU" sz="3100" dirty="0"/>
            </a:br>
            <a:r>
              <a:rPr lang="ru-RU" altLang="ru-RU" dirty="0">
                <a:solidFill>
                  <a:srgbClr val="CC3300"/>
                </a:solidFill>
              </a:rPr>
              <a:t/>
            </a:r>
            <a:br>
              <a:rPr lang="ru-RU" altLang="ru-RU" dirty="0">
                <a:solidFill>
                  <a:srgbClr val="CC3300"/>
                </a:solidFill>
              </a:rPr>
            </a:br>
            <a:endParaRPr lang="ru-RU" dirty="0"/>
          </a:p>
        </p:txBody>
      </p:sp>
      <p:sp>
        <p:nvSpPr>
          <p:cNvPr id="5" name="Объект 4"/>
          <p:cNvSpPr>
            <a:spLocks noGrp="1"/>
          </p:cNvSpPr>
          <p:nvPr>
            <p:ph sz="half" idx="1"/>
          </p:nvPr>
        </p:nvSpPr>
        <p:spPr>
          <a:xfrm>
            <a:off x="0" y="2060602"/>
            <a:ext cx="4388296" cy="4857403"/>
          </a:xfrm>
        </p:spPr>
        <p:txBody>
          <a:bodyPr>
            <a:normAutofit fontScale="92500" lnSpcReduction="20000"/>
          </a:bodyPr>
          <a:lstStyle/>
          <a:p>
            <a:endParaRPr lang="ru-RU" dirty="0"/>
          </a:p>
        </p:txBody>
      </p:sp>
      <p:sp>
        <p:nvSpPr>
          <p:cNvPr id="6" name="Объект 5"/>
          <p:cNvSpPr>
            <a:spLocks noGrp="1"/>
          </p:cNvSpPr>
          <p:nvPr>
            <p:ph sz="half" idx="2"/>
          </p:nvPr>
        </p:nvSpPr>
        <p:spPr>
          <a:xfrm>
            <a:off x="4716016" y="2060848"/>
            <a:ext cx="4038600" cy="4525963"/>
          </a:xfrm>
        </p:spPr>
        <p:txBody>
          <a:bodyPr>
            <a:normAutofit fontScale="92500" lnSpcReduction="20000"/>
          </a:bodyPr>
          <a:lstStyle/>
          <a:p>
            <a:r>
              <a:rPr lang="ru-RU" altLang="ru-RU" dirty="0">
                <a:solidFill>
                  <a:schemeClr val="bg1"/>
                </a:solidFill>
              </a:rPr>
              <a:t>Оценить окружающую обстановку с точки зрения личной безопасности</a:t>
            </a:r>
          </a:p>
          <a:p>
            <a:r>
              <a:rPr lang="ru-RU" dirty="0" smtClean="0">
                <a:solidFill>
                  <a:schemeClr val="bg1"/>
                </a:solidFill>
              </a:rPr>
              <a:t>Первичный осмотр (сознание -</a:t>
            </a:r>
            <a:r>
              <a:rPr lang="ru-RU" dirty="0">
                <a:solidFill>
                  <a:schemeClr val="bg1"/>
                </a:solidFill>
              </a:rPr>
              <a:t>позвать, постучать по </a:t>
            </a:r>
            <a:r>
              <a:rPr lang="ru-RU" dirty="0" smtClean="0">
                <a:solidFill>
                  <a:schemeClr val="bg1"/>
                </a:solidFill>
              </a:rPr>
              <a:t>плечу), </a:t>
            </a:r>
            <a:r>
              <a:rPr lang="ru-RU" dirty="0" smtClean="0">
                <a:solidFill>
                  <a:schemeClr val="bg1"/>
                </a:solidFill>
              </a:rPr>
              <a:t>дыхание (открыть </a:t>
            </a:r>
            <a:r>
              <a:rPr lang="ru-RU" dirty="0" err="1" smtClean="0">
                <a:solidFill>
                  <a:schemeClr val="bg1"/>
                </a:solidFill>
              </a:rPr>
              <a:t>дыхат.пути</a:t>
            </a:r>
            <a:r>
              <a:rPr lang="ru-RU" dirty="0" smtClean="0">
                <a:solidFill>
                  <a:schemeClr val="bg1"/>
                </a:solidFill>
              </a:rPr>
              <a:t>; слышу, вижу, ощущаю), </a:t>
            </a:r>
            <a:r>
              <a:rPr lang="ru-RU" dirty="0" smtClean="0">
                <a:solidFill>
                  <a:schemeClr val="bg1"/>
                </a:solidFill>
              </a:rPr>
              <a:t>пульс - оценка </a:t>
            </a:r>
            <a:r>
              <a:rPr lang="ru-RU" dirty="0">
                <a:solidFill>
                  <a:schemeClr val="bg1"/>
                </a:solidFill>
              </a:rPr>
              <a:t>пульса не более 5 </a:t>
            </a:r>
            <a:r>
              <a:rPr lang="ru-RU" dirty="0" smtClean="0">
                <a:solidFill>
                  <a:schemeClr val="bg1"/>
                </a:solidFill>
              </a:rPr>
              <a:t>сек</a:t>
            </a:r>
          </a:p>
          <a:p>
            <a:r>
              <a:rPr lang="ru-RU" dirty="0" smtClean="0">
                <a:solidFill>
                  <a:schemeClr val="bg1"/>
                </a:solidFill>
              </a:rPr>
              <a:t>Позвать на помощь</a:t>
            </a:r>
          </a:p>
        </p:txBody>
      </p:sp>
      <p:sp>
        <p:nvSpPr>
          <p:cNvPr id="4" name="Прямоугольник 3"/>
          <p:cNvSpPr/>
          <p:nvPr/>
        </p:nvSpPr>
        <p:spPr>
          <a:xfrm>
            <a:off x="6378" y="2276872"/>
            <a:ext cx="4277590" cy="4524315"/>
          </a:xfrm>
          <a:prstGeom prst="rect">
            <a:avLst/>
          </a:prstGeom>
        </p:spPr>
        <p:txBody>
          <a:bodyPr wrap="square">
            <a:spAutoFit/>
          </a:bodyPr>
          <a:lstStyle/>
          <a:p>
            <a:endParaRPr lang="ru-RU" altLang="ru-RU" dirty="0" smtClean="0">
              <a:latin typeface="Times New Roman" pitchFamily="18" charset="0"/>
            </a:endParaRPr>
          </a:p>
          <a:p>
            <a:endParaRPr lang="ru-RU" altLang="ru-RU" dirty="0">
              <a:latin typeface="Times New Roman" pitchFamily="18" charset="0"/>
            </a:endParaRPr>
          </a:p>
          <a:p>
            <a:endParaRPr lang="ru-RU" altLang="ru-RU" dirty="0" smtClean="0">
              <a:latin typeface="Times New Roman" pitchFamily="18" charset="0"/>
            </a:endParaRPr>
          </a:p>
          <a:p>
            <a:endParaRPr lang="ru-RU" altLang="ru-RU" dirty="0">
              <a:solidFill>
                <a:schemeClr val="bg1"/>
              </a:solidFill>
              <a:latin typeface="Times New Roman" pitchFamily="18" charset="0"/>
            </a:endParaRPr>
          </a:p>
          <a:p>
            <a:pPr marL="285750" indent="-285750">
              <a:buFont typeface="Wingdings" pitchFamily="2" charset="2"/>
              <a:buChar char="Ø"/>
            </a:pPr>
            <a:r>
              <a:rPr lang="ru-RU" altLang="ru-RU" sz="2400" dirty="0">
                <a:solidFill>
                  <a:schemeClr val="bg1"/>
                </a:solidFill>
                <a:latin typeface="Times New Roman" pitchFamily="18" charset="0"/>
              </a:rPr>
              <a:t>П</a:t>
            </a:r>
            <a:r>
              <a:rPr lang="ru-RU" altLang="ru-RU" sz="2400" dirty="0" smtClean="0">
                <a:solidFill>
                  <a:schemeClr val="bg1"/>
                </a:solidFill>
                <a:latin typeface="Times New Roman" pitchFamily="18" charset="0"/>
              </a:rPr>
              <a:t>ри </a:t>
            </a:r>
            <a:r>
              <a:rPr lang="ru-RU" altLang="ru-RU" sz="2400" dirty="0">
                <a:solidFill>
                  <a:schemeClr val="bg1"/>
                </a:solidFill>
                <a:latin typeface="Times New Roman" pitchFamily="18" charset="0"/>
              </a:rPr>
              <a:t>остановке </a:t>
            </a:r>
            <a:r>
              <a:rPr lang="ru-RU" altLang="ru-RU" sz="2400" dirty="0" smtClean="0">
                <a:solidFill>
                  <a:schemeClr val="bg1"/>
                </a:solidFill>
                <a:latin typeface="Times New Roman" pitchFamily="18" charset="0"/>
              </a:rPr>
              <a:t>сердца</a:t>
            </a:r>
            <a:r>
              <a:rPr lang="en-GB" altLang="ru-RU" sz="2400" dirty="0" smtClean="0">
                <a:solidFill>
                  <a:schemeClr val="bg1"/>
                </a:solidFill>
                <a:latin typeface="Times New Roman" pitchFamily="18" charset="0"/>
              </a:rPr>
              <a:t> </a:t>
            </a:r>
            <a:r>
              <a:rPr lang="ru-RU" altLang="ru-RU" sz="2400" dirty="0">
                <a:solidFill>
                  <a:schemeClr val="bg1"/>
                </a:solidFill>
                <a:latin typeface="Times New Roman" pitchFamily="18" charset="0"/>
              </a:rPr>
              <a:t>повреждение мозга происходит менее, чем через </a:t>
            </a:r>
            <a:r>
              <a:rPr lang="en-GB" altLang="ru-RU" sz="2400" dirty="0">
                <a:solidFill>
                  <a:schemeClr val="bg1"/>
                </a:solidFill>
                <a:latin typeface="Times New Roman" pitchFamily="18" charset="0"/>
              </a:rPr>
              <a:t> 5 </a:t>
            </a:r>
            <a:r>
              <a:rPr lang="ru-RU" altLang="ru-RU" sz="2400" dirty="0" smtClean="0">
                <a:solidFill>
                  <a:schemeClr val="bg1"/>
                </a:solidFill>
                <a:latin typeface="Times New Roman" pitchFamily="18" charset="0"/>
              </a:rPr>
              <a:t>минут. Клиническая смерть: 4-6мин. После 20мин – биологическая.</a:t>
            </a:r>
            <a:endParaRPr lang="en-GB" altLang="ru-RU" sz="2400" dirty="0">
              <a:solidFill>
                <a:schemeClr val="bg1"/>
              </a:solidFill>
              <a:latin typeface="Times New Roman" pitchFamily="18" charset="0"/>
            </a:endParaRPr>
          </a:p>
          <a:p>
            <a:endParaRPr lang="en-GB" altLang="ru-RU" sz="2400" dirty="0">
              <a:solidFill>
                <a:schemeClr val="bg1"/>
              </a:solidFill>
              <a:latin typeface="Times New Roman" pitchFamily="18" charset="0"/>
            </a:endParaRPr>
          </a:p>
          <a:p>
            <a:pPr marL="285750" indent="-285750">
              <a:buFont typeface="Wingdings" pitchFamily="2" charset="2"/>
              <a:buChar char="Ø"/>
            </a:pPr>
            <a:r>
              <a:rPr lang="ru-RU" altLang="ru-RU" sz="2400" dirty="0">
                <a:solidFill>
                  <a:schemeClr val="bg1"/>
                </a:solidFill>
                <a:latin typeface="Times New Roman" pitchFamily="18" charset="0"/>
              </a:rPr>
              <a:t>Начинайте </a:t>
            </a:r>
            <a:r>
              <a:rPr lang="en-US" altLang="ru-RU" sz="2400" b="1" dirty="0">
                <a:solidFill>
                  <a:schemeClr val="bg1"/>
                </a:solidFill>
                <a:latin typeface="Times New Roman" pitchFamily="18" charset="0"/>
              </a:rPr>
              <a:t>BLS</a:t>
            </a:r>
            <a:r>
              <a:rPr lang="en-GB" altLang="ru-RU" sz="2400" dirty="0">
                <a:solidFill>
                  <a:schemeClr val="bg1"/>
                </a:solidFill>
                <a:latin typeface="Times New Roman" pitchFamily="18" charset="0"/>
              </a:rPr>
              <a:t> </a:t>
            </a:r>
            <a:r>
              <a:rPr lang="ru-RU" altLang="ru-RU" sz="2400" dirty="0">
                <a:solidFill>
                  <a:schemeClr val="bg1"/>
                </a:solidFill>
                <a:latin typeface="Times New Roman" pitchFamily="18" charset="0"/>
              </a:rPr>
              <a:t>как можно раньше</a:t>
            </a:r>
            <a:endParaRPr lang="nl-NL" altLang="ru-RU" sz="2400" dirty="0">
              <a:solidFill>
                <a:schemeClr val="bg1"/>
              </a:solidFill>
              <a:latin typeface="Times New Roman" pitchFamily="18" charset="0"/>
            </a:endParaRPr>
          </a:p>
        </p:txBody>
      </p:sp>
    </p:spTree>
    <p:extLst>
      <p:ext uri="{BB962C8B-B14F-4D97-AF65-F5344CB8AC3E}">
        <p14:creationId xmlns:p14="http://schemas.microsoft.com/office/powerpoint/2010/main" val="4029887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fontScale="90000"/>
          </a:bodyPr>
          <a:lstStyle/>
          <a:p>
            <a:r>
              <a:rPr lang="ru-RU" dirty="0" smtClean="0">
                <a:solidFill>
                  <a:srgbClr val="FFC000"/>
                </a:solidFill>
              </a:rPr>
              <a:t>Устойчивое боковое положение (безопасное)</a:t>
            </a:r>
            <a:endParaRPr lang="ru-RU" dirty="0">
              <a:solidFill>
                <a:srgbClr val="FFC000"/>
              </a:solidFill>
            </a:endParaRPr>
          </a:p>
        </p:txBody>
      </p:sp>
      <p:sp>
        <p:nvSpPr>
          <p:cNvPr id="4" name="Объект 3"/>
          <p:cNvSpPr>
            <a:spLocks noGrp="1"/>
          </p:cNvSpPr>
          <p:nvPr>
            <p:ph sz="half" idx="2"/>
          </p:nvPr>
        </p:nvSpPr>
        <p:spPr/>
        <p:txBody>
          <a:bodyPr/>
          <a:lstStyle/>
          <a:p>
            <a:r>
              <a:rPr lang="ru-RU" altLang="ru-RU" dirty="0" smtClean="0">
                <a:solidFill>
                  <a:schemeClr val="bg1"/>
                </a:solidFill>
              </a:rPr>
              <a:t>пациенты </a:t>
            </a:r>
            <a:r>
              <a:rPr lang="ru-RU" altLang="ru-RU" dirty="0">
                <a:solidFill>
                  <a:schemeClr val="bg1"/>
                </a:solidFill>
              </a:rPr>
              <a:t>без сознания, но с </a:t>
            </a:r>
            <a:r>
              <a:rPr lang="ru-RU" altLang="ru-RU" dirty="0" smtClean="0">
                <a:solidFill>
                  <a:schemeClr val="bg1"/>
                </a:solidFill>
              </a:rPr>
              <a:t>дыханием</a:t>
            </a:r>
          </a:p>
          <a:p>
            <a:pPr marL="0" indent="0">
              <a:buNone/>
            </a:pPr>
            <a:r>
              <a:rPr lang="ru-RU" altLang="ru-RU" dirty="0" smtClean="0">
                <a:solidFill>
                  <a:schemeClr val="bg1"/>
                </a:solidFill>
              </a:rPr>
              <a:t>(сознание -,  дыхание +)</a:t>
            </a:r>
            <a:endParaRPr lang="en-GB" altLang="ru-RU" dirty="0">
              <a:solidFill>
                <a:schemeClr val="bg1"/>
              </a:solidFill>
            </a:endParaRPr>
          </a:p>
          <a:p>
            <a:pPr algn="just"/>
            <a:endParaRPr lang="en-GB" altLang="ru-RU" dirty="0">
              <a:solidFill>
                <a:schemeClr val="bg1"/>
              </a:solidFill>
            </a:endParaRPr>
          </a:p>
          <a:p>
            <a:r>
              <a:rPr lang="ru-RU" altLang="ru-RU" dirty="0">
                <a:solidFill>
                  <a:schemeClr val="bg1"/>
                </a:solidFill>
              </a:rPr>
              <a:t>сохраняет проходимость дыхательных путей</a:t>
            </a:r>
            <a:endParaRPr lang="nl-NL" altLang="ru-RU" dirty="0">
              <a:solidFill>
                <a:schemeClr val="bg1"/>
              </a:solidFill>
            </a:endParaRPr>
          </a:p>
          <a:p>
            <a:endParaRPr lang="ru-RU" dirty="0"/>
          </a:p>
        </p:txBody>
      </p:sp>
      <p:pic>
        <p:nvPicPr>
          <p:cNvPr id="5" name="Picture 19" descr="Safety pos 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7200" y="2625865"/>
            <a:ext cx="4038600" cy="2474632"/>
          </a:xfrm>
          <a:noFill/>
        </p:spPr>
      </p:pic>
    </p:spTree>
    <p:extLst>
      <p:ext uri="{BB962C8B-B14F-4D97-AF65-F5344CB8AC3E}">
        <p14:creationId xmlns:p14="http://schemas.microsoft.com/office/powerpoint/2010/main" val="3091278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est compression"/>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708546" y="1600200"/>
            <a:ext cx="3535908" cy="4525963"/>
          </a:xfrm>
          <a:noFill/>
        </p:spPr>
      </p:pic>
      <p:sp>
        <p:nvSpPr>
          <p:cNvPr id="6" name="Rectangle 5"/>
          <p:cNvSpPr>
            <a:spLocks noChangeArrowheads="1"/>
          </p:cNvSpPr>
          <p:nvPr/>
        </p:nvSpPr>
        <p:spPr bwMode="auto">
          <a:xfrm>
            <a:off x="5122420" y="476672"/>
            <a:ext cx="3325813" cy="5832648"/>
          </a:xfrm>
          <a:prstGeom prst="rect">
            <a:avLst/>
          </a:prstGeom>
          <a:ln>
            <a:headEnd/>
            <a:tailEnd/>
          </a:ln>
        </p:spPr>
        <p:style>
          <a:lnRef idx="3">
            <a:schemeClr val="lt1"/>
          </a:lnRef>
          <a:fillRef idx="1">
            <a:schemeClr val="accent1"/>
          </a:fillRef>
          <a:effectRef idx="1">
            <a:schemeClr val="accent1"/>
          </a:effectRef>
          <a:fontRef idx="minor">
            <a:schemeClr val="lt1"/>
          </a:fontRef>
        </p:style>
        <p:txBody>
          <a:bodyPr anchor="ctr"/>
          <a:lstStyle/>
          <a:p>
            <a:endParaRPr lang="ru-RU" altLang="ru-RU" sz="3200" dirty="0" smtClean="0">
              <a:latin typeface="Times New Roman" pitchFamily="18" charset="0"/>
            </a:endParaRPr>
          </a:p>
          <a:p>
            <a:r>
              <a:rPr lang="ru-RU" altLang="ru-RU" sz="3200" dirty="0" smtClean="0">
                <a:latin typeface="Times New Roman" pitchFamily="18" charset="0"/>
              </a:rPr>
              <a:t>Дави </a:t>
            </a:r>
            <a:r>
              <a:rPr lang="ru-RU" altLang="ru-RU" sz="3200" dirty="0">
                <a:latin typeface="Times New Roman" pitchFamily="18" charset="0"/>
              </a:rPr>
              <a:t>часто, дави глубоко!</a:t>
            </a:r>
          </a:p>
          <a:p>
            <a:r>
              <a:rPr lang="ru-RU" altLang="ru-RU" sz="3200" dirty="0">
                <a:latin typeface="Times New Roman" pitchFamily="18" charset="0"/>
              </a:rPr>
              <a:t>Не менее 100 раз в минуту</a:t>
            </a:r>
            <a:r>
              <a:rPr lang="en-US" altLang="ru-RU" sz="3200" dirty="0">
                <a:latin typeface="Times New Roman" pitchFamily="18" charset="0"/>
              </a:rPr>
              <a:t> </a:t>
            </a:r>
            <a:r>
              <a:rPr lang="ru-RU" altLang="ru-RU" sz="3200" dirty="0">
                <a:latin typeface="Times New Roman" pitchFamily="18" charset="0"/>
              </a:rPr>
              <a:t>и не более 120!         На глубину не менее 5 см и не более 6 см</a:t>
            </a:r>
            <a:r>
              <a:rPr lang="ru-RU" altLang="ru-RU" sz="3200" dirty="0" smtClean="0">
                <a:latin typeface="Times New Roman" pitchFamily="18" charset="0"/>
              </a:rPr>
              <a:t>!</a:t>
            </a:r>
          </a:p>
          <a:p>
            <a:r>
              <a:rPr lang="ru-RU" altLang="ru-RU" sz="3200" dirty="0" smtClean="0">
                <a:latin typeface="Times New Roman" pitchFamily="18" charset="0"/>
              </a:rPr>
              <a:t>Соотношение компрессий к вентиляции – 30/2.</a:t>
            </a:r>
          </a:p>
          <a:p>
            <a:endParaRPr lang="ru-RU" altLang="ru-RU" sz="3200" dirty="0">
              <a:latin typeface="Times New Roman" pitchFamily="18" charset="0"/>
            </a:endParaRPr>
          </a:p>
        </p:txBody>
      </p:sp>
    </p:spTree>
    <p:extLst>
      <p:ext uri="{BB962C8B-B14F-4D97-AF65-F5344CB8AC3E}">
        <p14:creationId xmlns:p14="http://schemas.microsoft.com/office/powerpoint/2010/main" val="1008583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a:bodyPr>
          <a:lstStyle/>
          <a:p>
            <a:r>
              <a:rPr lang="ru-RU" sz="3200" dirty="0">
                <a:solidFill>
                  <a:srgbClr val="FFC000"/>
                </a:solidFill>
              </a:rPr>
              <a:t>ИВЛ</a:t>
            </a:r>
          </a:p>
        </p:txBody>
      </p:sp>
      <p:sp>
        <p:nvSpPr>
          <p:cNvPr id="3" name="Объект 2"/>
          <p:cNvSpPr>
            <a:spLocks noGrp="1"/>
          </p:cNvSpPr>
          <p:nvPr>
            <p:ph sz="half" idx="1"/>
          </p:nvPr>
        </p:nvSpPr>
        <p:spPr>
          <a:xfrm>
            <a:off x="395536" y="1484784"/>
            <a:ext cx="4038600" cy="4857403"/>
          </a:xfrm>
        </p:spPr>
        <p:txBody>
          <a:bodyPr>
            <a:normAutofit fontScale="70000" lnSpcReduction="20000"/>
          </a:bodyPr>
          <a:lstStyle/>
          <a:p>
            <a:pPr marL="469900" indent="-469900"/>
            <a:r>
              <a:rPr lang="ru-RU" altLang="ru-RU" sz="2900" dirty="0" smtClean="0">
                <a:solidFill>
                  <a:schemeClr val="bg1"/>
                </a:solidFill>
                <a:cs typeface="Times New Roman" pitchFamily="18" charset="0"/>
              </a:rPr>
              <a:t>Не </a:t>
            </a:r>
            <a:r>
              <a:rPr lang="ru-RU" altLang="ru-RU" sz="2900" dirty="0">
                <a:solidFill>
                  <a:schemeClr val="bg1"/>
                </a:solidFill>
                <a:cs typeface="Times New Roman" pitchFamily="18" charset="0"/>
              </a:rPr>
              <a:t>теряя </a:t>
            </a:r>
            <a:r>
              <a:rPr lang="ru-RU" altLang="ru-RU" sz="2900" dirty="0" smtClean="0">
                <a:solidFill>
                  <a:schemeClr val="bg1"/>
                </a:solidFill>
                <a:cs typeface="Times New Roman" pitchFamily="18" charset="0"/>
              </a:rPr>
              <a:t>времени,  </a:t>
            </a:r>
            <a:r>
              <a:rPr lang="ru-RU" altLang="ru-RU" sz="2900" b="1" dirty="0">
                <a:solidFill>
                  <a:schemeClr val="bg1"/>
                </a:solidFill>
                <a:cs typeface="Times New Roman" pitchFamily="18" charset="0"/>
              </a:rPr>
              <a:t>запрокидывание головы и поднимание подбородка</a:t>
            </a:r>
          </a:p>
          <a:p>
            <a:pPr marL="469900" indent="-469900"/>
            <a:r>
              <a:rPr lang="ru-RU" altLang="ru-RU" sz="2900" dirty="0" smtClean="0">
                <a:solidFill>
                  <a:schemeClr val="bg1"/>
                </a:solidFill>
                <a:cs typeface="Times New Roman" pitchFamily="18" charset="0"/>
              </a:rPr>
              <a:t>При </a:t>
            </a:r>
            <a:r>
              <a:rPr lang="ru-RU" altLang="ru-RU" sz="2900" dirty="0">
                <a:solidFill>
                  <a:schemeClr val="bg1"/>
                </a:solidFill>
                <a:cs typeface="Times New Roman" pitchFamily="18" charset="0"/>
              </a:rPr>
              <a:t>травме головы, позвоночника </a:t>
            </a:r>
            <a:r>
              <a:rPr lang="ru-RU" altLang="ru-RU" sz="2900" b="1" dirty="0">
                <a:solidFill>
                  <a:schemeClr val="bg1"/>
                </a:solidFill>
                <a:cs typeface="Times New Roman" pitchFamily="18" charset="0"/>
              </a:rPr>
              <a:t>- первичное выдвижение нижней челюсти</a:t>
            </a:r>
            <a:r>
              <a:rPr lang="ru-RU" altLang="ru-RU" sz="2900" dirty="0">
                <a:solidFill>
                  <a:schemeClr val="bg1"/>
                </a:solidFill>
                <a:cs typeface="Times New Roman" pitchFamily="18" charset="0"/>
              </a:rPr>
              <a:t>,                                                                </a:t>
            </a:r>
            <a:r>
              <a:rPr lang="ru-RU" altLang="ru-RU" sz="2900" dirty="0" smtClean="0">
                <a:solidFill>
                  <a:schemeClr val="bg1"/>
                </a:solidFill>
                <a:cs typeface="Times New Roman" pitchFamily="18" charset="0"/>
              </a:rPr>
              <a:t>но </a:t>
            </a:r>
            <a:r>
              <a:rPr lang="ru-RU" altLang="ru-RU" sz="2900" dirty="0">
                <a:solidFill>
                  <a:schemeClr val="bg1"/>
                </a:solidFill>
                <a:cs typeface="Times New Roman" pitchFamily="18" charset="0"/>
              </a:rPr>
              <a:t>при неэффективности (</a:t>
            </a:r>
            <a:r>
              <a:rPr lang="ru-RU" altLang="ru-RU" sz="2900" b="1" dirty="0">
                <a:solidFill>
                  <a:schemeClr val="bg1"/>
                </a:solidFill>
                <a:cs typeface="Times New Roman" pitchFamily="18" charset="0"/>
              </a:rPr>
              <a:t>!</a:t>
            </a:r>
            <a:r>
              <a:rPr lang="ru-RU" altLang="ru-RU" sz="2900" dirty="0">
                <a:solidFill>
                  <a:schemeClr val="bg1"/>
                </a:solidFill>
                <a:cs typeface="Times New Roman" pitchFamily="18" charset="0"/>
              </a:rPr>
              <a:t>),                               разрешено </a:t>
            </a:r>
            <a:r>
              <a:rPr lang="ru-RU" altLang="ru-RU" sz="2900" b="1" dirty="0">
                <a:solidFill>
                  <a:schemeClr val="bg1"/>
                </a:solidFill>
                <a:cs typeface="Times New Roman" pitchFamily="18" charset="0"/>
              </a:rPr>
              <a:t>запрокидывание головы и поднимание </a:t>
            </a:r>
            <a:r>
              <a:rPr lang="ru-RU" altLang="ru-RU" sz="2900" b="1" dirty="0" smtClean="0">
                <a:solidFill>
                  <a:schemeClr val="bg1"/>
                </a:solidFill>
                <a:cs typeface="Times New Roman" pitchFamily="18" charset="0"/>
              </a:rPr>
              <a:t>подбородка</a:t>
            </a:r>
          </a:p>
          <a:p>
            <a:pPr>
              <a:spcBef>
                <a:spcPct val="50000"/>
              </a:spcBef>
              <a:defRPr/>
            </a:pPr>
            <a:r>
              <a:rPr lang="ru-RU" altLang="ru-RU" sz="2900" dirty="0" smtClean="0">
                <a:solidFill>
                  <a:schemeClr val="bg1"/>
                </a:solidFill>
                <a:cs typeface="Times New Roman" pitchFamily="18" charset="0"/>
              </a:rPr>
              <a:t>  Если </a:t>
            </a:r>
            <a:r>
              <a:rPr lang="ru-RU" altLang="ru-RU" sz="2900" dirty="0">
                <a:solidFill>
                  <a:schemeClr val="bg1"/>
                </a:solidFill>
                <a:cs typeface="Times New Roman" pitchFamily="18" charset="0"/>
              </a:rPr>
              <a:t>спасателей двое </a:t>
            </a:r>
            <a:r>
              <a:rPr lang="ru-RU" altLang="ru-RU" sz="2900" dirty="0">
                <a:solidFill>
                  <a:schemeClr val="bg1"/>
                </a:solidFill>
                <a:effectLst>
                  <a:outerShdw blurRad="38100" dist="38100" dir="2700000" algn="tl">
                    <a:srgbClr val="000000">
                      <a:alpha val="43137"/>
                    </a:srgbClr>
                  </a:outerShdw>
                </a:effectLst>
                <a:cs typeface="Times New Roman" pitchFamily="18" charset="0"/>
              </a:rPr>
              <a:t>– смена ролей через каждые 5 циклов </a:t>
            </a:r>
            <a:r>
              <a:rPr lang="ru-RU" altLang="ru-RU" sz="2900" dirty="0">
                <a:solidFill>
                  <a:schemeClr val="bg1"/>
                </a:solidFill>
                <a:cs typeface="Times New Roman" pitchFamily="18" charset="0"/>
              </a:rPr>
              <a:t>(30:2 х 5)</a:t>
            </a:r>
          </a:p>
          <a:p>
            <a:pPr>
              <a:spcBef>
                <a:spcPct val="50000"/>
              </a:spcBef>
              <a:defRPr/>
            </a:pPr>
            <a:r>
              <a:rPr lang="ru-RU" altLang="ru-RU" sz="2900" dirty="0" smtClean="0">
                <a:solidFill>
                  <a:schemeClr val="bg1"/>
                </a:solidFill>
                <a:cs typeface="Times New Roman" pitchFamily="18" charset="0"/>
              </a:rPr>
              <a:t>  Или </a:t>
            </a:r>
            <a:r>
              <a:rPr lang="ru-RU" altLang="ru-RU" sz="2900" dirty="0">
                <a:solidFill>
                  <a:schemeClr val="bg1"/>
                </a:solidFill>
                <a:cs typeface="Times New Roman" pitchFamily="18" charset="0"/>
              </a:rPr>
              <a:t>через каждые </a:t>
            </a:r>
            <a:r>
              <a:rPr lang="ru-RU" altLang="ru-RU" sz="2900" dirty="0">
                <a:solidFill>
                  <a:schemeClr val="bg1"/>
                </a:solidFill>
                <a:effectLst>
                  <a:outerShdw blurRad="38100" dist="38100" dir="2700000" algn="tl">
                    <a:srgbClr val="000000">
                      <a:alpha val="43137"/>
                    </a:srgbClr>
                  </a:outerShdw>
                </a:effectLst>
                <a:cs typeface="Times New Roman" pitchFamily="18" charset="0"/>
              </a:rPr>
              <a:t>2 минуты      (200-240 компрессий),  если вентиляция не проводится</a:t>
            </a:r>
            <a:endParaRPr lang="nl-NL" altLang="ru-RU" sz="2900" dirty="0">
              <a:solidFill>
                <a:schemeClr val="bg1"/>
              </a:solidFill>
              <a:effectLst>
                <a:outerShdw blurRad="38100" dist="38100" dir="2700000" algn="tl">
                  <a:srgbClr val="000000">
                    <a:alpha val="43137"/>
                  </a:srgbClr>
                </a:outerShdw>
              </a:effectLst>
              <a:cs typeface="Times New Roman" pitchFamily="18" charset="0"/>
            </a:endParaRPr>
          </a:p>
          <a:p>
            <a:pPr marL="469900" indent="-469900"/>
            <a:endParaRPr lang="ru-RU" altLang="ru-RU" b="1" dirty="0"/>
          </a:p>
          <a:p>
            <a:endParaRPr lang="ru-RU" dirty="0"/>
          </a:p>
        </p:txBody>
      </p:sp>
      <p:sp>
        <p:nvSpPr>
          <p:cNvPr id="4" name="Объект 3"/>
          <p:cNvSpPr>
            <a:spLocks noGrp="1"/>
          </p:cNvSpPr>
          <p:nvPr>
            <p:ph sz="half" idx="2"/>
          </p:nvPr>
        </p:nvSpPr>
        <p:spPr>
          <a:xfrm>
            <a:off x="4716016" y="1412776"/>
            <a:ext cx="4038600" cy="4824536"/>
          </a:xfrm>
        </p:spPr>
        <p:txBody>
          <a:bodyPr>
            <a:normAutofit fontScale="70000" lnSpcReduction="20000"/>
          </a:bodyPr>
          <a:lstStyle/>
          <a:p>
            <a:pPr marL="469900" indent="-469900">
              <a:buFont typeface="Monotype Sorts" pitchFamily="2" charset="2"/>
              <a:buNone/>
              <a:defRPr/>
            </a:pPr>
            <a:r>
              <a:rPr lang="ru-RU" altLang="ru-RU" sz="4400" b="1" dirty="0" smtClean="0">
                <a:solidFill>
                  <a:srgbClr val="C00000"/>
                </a:solidFill>
                <a:effectLst>
                  <a:outerShdw blurRad="38100" dist="38100" dir="2700000" algn="tl">
                    <a:srgbClr val="000000">
                      <a:alpha val="43137"/>
                    </a:srgbClr>
                  </a:outerShdw>
                </a:effectLst>
              </a:rPr>
              <a:t>     </a:t>
            </a:r>
            <a:r>
              <a:rPr lang="ru-RU" altLang="ru-RU" sz="2900" b="1" dirty="0" smtClean="0">
                <a:solidFill>
                  <a:srgbClr val="FFFF00"/>
                </a:solidFill>
                <a:effectLst>
                  <a:outerShdw blurRad="38100" dist="38100" dir="2700000" algn="tl">
                    <a:srgbClr val="000000">
                      <a:alpha val="43137"/>
                    </a:srgbClr>
                  </a:outerShdw>
                </a:effectLst>
              </a:rPr>
              <a:t>Важно </a:t>
            </a:r>
            <a:r>
              <a:rPr lang="ru-RU" altLang="ru-RU" sz="2900" b="1" dirty="0">
                <a:solidFill>
                  <a:srgbClr val="FFFF00"/>
                </a:solidFill>
                <a:effectLst>
                  <a:outerShdw blurRad="38100" dist="38100" dir="2700000" algn="tl">
                    <a:srgbClr val="000000">
                      <a:alpha val="43137"/>
                    </a:srgbClr>
                  </a:outerShdw>
                </a:effectLst>
              </a:rPr>
              <a:t>перед началом ИВЛ</a:t>
            </a:r>
          </a:p>
          <a:p>
            <a:pPr marL="469900" indent="-469900">
              <a:defRPr/>
            </a:pPr>
            <a:r>
              <a:rPr lang="ru-RU" altLang="ru-RU" sz="2900" dirty="0">
                <a:solidFill>
                  <a:schemeClr val="bg1"/>
                </a:solidFill>
              </a:rPr>
              <a:t>Визуальный осмотр полости рта</a:t>
            </a:r>
          </a:p>
          <a:p>
            <a:pPr marL="469900" indent="-469900">
              <a:defRPr/>
            </a:pPr>
            <a:r>
              <a:rPr lang="ru-RU" altLang="ru-RU" sz="2900" dirty="0">
                <a:solidFill>
                  <a:schemeClr val="bg1"/>
                </a:solidFill>
              </a:rPr>
              <a:t>Только при наличии видимого инородного тела удалить пальцем или аспиратором</a:t>
            </a:r>
          </a:p>
          <a:p>
            <a:pPr marL="469900" indent="-469900">
              <a:defRPr/>
            </a:pPr>
            <a:r>
              <a:rPr lang="ru-RU" altLang="ru-RU" sz="2900" dirty="0">
                <a:solidFill>
                  <a:schemeClr val="bg1"/>
                </a:solidFill>
              </a:rPr>
              <a:t>При наличии рвотных масс и отсутствии возможности их немедленного удаления –    поворот головы в сторону и продолжение изолированных компрессий </a:t>
            </a:r>
          </a:p>
          <a:p>
            <a:pPr marL="469900" indent="-469900">
              <a:defRPr/>
            </a:pPr>
            <a:r>
              <a:rPr lang="ru-RU" altLang="ru-RU" sz="2900" dirty="0">
                <a:solidFill>
                  <a:schemeClr val="bg1"/>
                </a:solidFill>
              </a:rPr>
              <a:t>Такой осмотр рекомендован при каждом вдохе / серии вдохов</a:t>
            </a:r>
          </a:p>
          <a:p>
            <a:endParaRPr lang="ru-RU" dirty="0"/>
          </a:p>
        </p:txBody>
      </p:sp>
    </p:spTree>
    <p:extLst>
      <p:ext uri="{BB962C8B-B14F-4D97-AF65-F5344CB8AC3E}">
        <p14:creationId xmlns:p14="http://schemas.microsoft.com/office/powerpoint/2010/main" val="765798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dirty="0" smtClean="0">
                <a:solidFill>
                  <a:srgbClr val="FFC000"/>
                </a:solidFill>
              </a:rPr>
              <a:t>Вторичный осмотр</a:t>
            </a:r>
            <a:endParaRPr lang="ru-RU" dirty="0">
              <a:solidFill>
                <a:srgbClr val="FFC000"/>
              </a:solidFill>
            </a:endParaRPr>
          </a:p>
        </p:txBody>
      </p:sp>
      <p:sp>
        <p:nvSpPr>
          <p:cNvPr id="3" name="Объект 2"/>
          <p:cNvSpPr>
            <a:spLocks noGrp="1"/>
          </p:cNvSpPr>
          <p:nvPr>
            <p:ph idx="1"/>
          </p:nvPr>
        </p:nvSpPr>
        <p:spPr/>
        <p:txBody>
          <a:bodyPr>
            <a:normAutofit fontScale="92500" lnSpcReduction="20000"/>
          </a:bodyPr>
          <a:lstStyle/>
          <a:p>
            <a:pPr marL="0" indent="0">
              <a:buNone/>
            </a:pPr>
            <a:r>
              <a:rPr lang="ru-RU" dirty="0" smtClean="0">
                <a:solidFill>
                  <a:srgbClr val="FFFF00"/>
                </a:solidFill>
              </a:rPr>
              <a:t>ИЩЕМ:</a:t>
            </a:r>
          </a:p>
          <a:p>
            <a:r>
              <a:rPr lang="ru-RU" dirty="0" smtClean="0">
                <a:solidFill>
                  <a:schemeClr val="bg1"/>
                </a:solidFill>
              </a:rPr>
              <a:t>Источник ИНТЕНСИВНОГО кровотечения</a:t>
            </a:r>
          </a:p>
          <a:p>
            <a:pPr marL="0" indent="0">
              <a:buNone/>
            </a:pPr>
            <a:r>
              <a:rPr lang="ru-RU" dirty="0" smtClean="0">
                <a:solidFill>
                  <a:schemeClr val="bg1"/>
                </a:solidFill>
              </a:rPr>
              <a:t>(смотрим сверху вниз, полностью)</a:t>
            </a:r>
          </a:p>
          <a:p>
            <a:r>
              <a:rPr lang="ru-RU" dirty="0" smtClean="0">
                <a:solidFill>
                  <a:schemeClr val="bg1"/>
                </a:solidFill>
              </a:rPr>
              <a:t>Переломы (смотрим, есть ли интенсивное кровотечение)</a:t>
            </a:r>
          </a:p>
          <a:p>
            <a:r>
              <a:rPr lang="ru-RU" dirty="0" smtClean="0">
                <a:solidFill>
                  <a:schemeClr val="bg1"/>
                </a:solidFill>
              </a:rPr>
              <a:t>Смотрим живот на косвенные признаки внутреннего кровотечения</a:t>
            </a:r>
          </a:p>
          <a:p>
            <a:r>
              <a:rPr lang="ru-RU" dirty="0" smtClean="0">
                <a:solidFill>
                  <a:schemeClr val="bg1"/>
                </a:solidFill>
              </a:rPr>
              <a:t>Смотрим грудную клетку на возможный пневмоторакс (заклеить, положить на сторону больного легкого) </a:t>
            </a:r>
          </a:p>
          <a:p>
            <a:pPr marL="0" indent="0">
              <a:buNone/>
            </a:pPr>
            <a:endParaRPr lang="ru-RU" dirty="0"/>
          </a:p>
        </p:txBody>
      </p:sp>
    </p:spTree>
    <p:extLst>
      <p:ext uri="{BB962C8B-B14F-4D97-AF65-F5344CB8AC3E}">
        <p14:creationId xmlns:p14="http://schemas.microsoft.com/office/powerpoint/2010/main" val="2656424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a:bodyPr>
          <a:lstStyle/>
          <a:p>
            <a:r>
              <a:rPr lang="ru-RU" dirty="0" smtClean="0">
                <a:solidFill>
                  <a:srgbClr val="FFC000"/>
                </a:solidFill>
                <a:latin typeface="Times New Roman" pitchFamily="18" charset="0"/>
                <a:cs typeface="Times New Roman" pitchFamily="18" charset="0"/>
              </a:rPr>
              <a:t>Кровотечение</a:t>
            </a:r>
            <a:endParaRPr lang="ru-RU" dirty="0">
              <a:solidFill>
                <a:srgbClr val="FFC000"/>
              </a:solidFill>
              <a:latin typeface="Times New Roman" pitchFamily="18" charset="0"/>
              <a:cs typeface="Times New Roman" pitchFamily="18" charset="0"/>
            </a:endParaRPr>
          </a:p>
        </p:txBody>
      </p:sp>
      <p:sp>
        <p:nvSpPr>
          <p:cNvPr id="3" name="Объект 2"/>
          <p:cNvSpPr>
            <a:spLocks noGrp="1"/>
          </p:cNvSpPr>
          <p:nvPr>
            <p:ph idx="1"/>
          </p:nvPr>
        </p:nvSpPr>
        <p:spPr>
          <a:xfrm>
            <a:off x="395536" y="1268760"/>
            <a:ext cx="8229600" cy="4525963"/>
          </a:xfrm>
        </p:spPr>
        <p:txBody>
          <a:bodyPr/>
          <a:lstStyle/>
          <a:p>
            <a:r>
              <a:rPr lang="ru-RU" sz="2800" dirty="0" smtClean="0">
                <a:solidFill>
                  <a:schemeClr val="bg1"/>
                </a:solidFill>
                <a:latin typeface="Times New Roman" pitchFamily="18" charset="0"/>
                <a:cs typeface="Times New Roman" pitchFamily="18" charset="0"/>
              </a:rPr>
              <a:t>Венозное</a:t>
            </a:r>
          </a:p>
          <a:p>
            <a:r>
              <a:rPr lang="ru-RU" sz="2800" dirty="0" smtClean="0">
                <a:solidFill>
                  <a:schemeClr val="bg1"/>
                </a:solidFill>
                <a:latin typeface="Times New Roman" pitchFamily="18" charset="0"/>
                <a:cs typeface="Times New Roman" pitchFamily="18" charset="0"/>
              </a:rPr>
              <a:t>Артериальное</a:t>
            </a:r>
          </a:p>
          <a:p>
            <a:r>
              <a:rPr lang="ru-RU" sz="2800" dirty="0" smtClean="0">
                <a:solidFill>
                  <a:schemeClr val="bg1"/>
                </a:solidFill>
                <a:latin typeface="Times New Roman" pitchFamily="18" charset="0"/>
                <a:cs typeface="Times New Roman" pitchFamily="18" charset="0"/>
              </a:rPr>
              <a:t>Капиллярное</a:t>
            </a:r>
          </a:p>
          <a:p>
            <a:endParaRPr lang="ru-RU" dirty="0"/>
          </a:p>
        </p:txBody>
      </p:sp>
      <p:graphicFrame>
        <p:nvGraphicFramePr>
          <p:cNvPr id="4" name="Таблица 3"/>
          <p:cNvGraphicFramePr>
            <a:graphicFrameLocks noGrp="1"/>
          </p:cNvGraphicFramePr>
          <p:nvPr>
            <p:extLst>
              <p:ext uri="{D42A27DB-BD31-4B8C-83A1-F6EECF244321}">
                <p14:modId xmlns:p14="http://schemas.microsoft.com/office/powerpoint/2010/main" val="105717579"/>
              </p:ext>
            </p:extLst>
          </p:nvPr>
        </p:nvGraphicFramePr>
        <p:xfrm>
          <a:off x="467544" y="2858044"/>
          <a:ext cx="8424936" cy="3618530"/>
        </p:xfrm>
        <a:graphic>
          <a:graphicData uri="http://schemas.openxmlformats.org/drawingml/2006/table">
            <a:tbl>
              <a:tblPr/>
              <a:tblGrid>
                <a:gridCol w="2637480"/>
                <a:gridCol w="2674980"/>
                <a:gridCol w="3112476"/>
              </a:tblGrid>
              <a:tr h="300505">
                <a:tc>
                  <a:txBody>
                    <a:bodyPr/>
                    <a:lstStyle/>
                    <a:p>
                      <a:pPr algn="ctr"/>
                      <a:r>
                        <a:rPr lang="ru-RU" dirty="0">
                          <a:solidFill>
                            <a:srgbClr val="FFFF00"/>
                          </a:solidFill>
                          <a:latin typeface="Times New Roman" pitchFamily="18" charset="0"/>
                        </a:rPr>
                        <a:t>Крови мало </a:t>
                      </a:r>
                    </a:p>
                  </a:txBody>
                  <a:tcPr marL="0" marR="0" marT="0" marB="0">
                    <a:lnL>
                      <a:noFill/>
                    </a:lnL>
                    <a:lnR>
                      <a:noFill/>
                    </a:lnR>
                    <a:lnT>
                      <a:noFill/>
                    </a:lnT>
                    <a:lnB>
                      <a:noFill/>
                    </a:lnB>
                  </a:tcPr>
                </a:tc>
                <a:tc>
                  <a:txBody>
                    <a:bodyPr/>
                    <a:lstStyle/>
                    <a:p>
                      <a:pPr algn="ctr"/>
                      <a:r>
                        <a:rPr lang="ru-RU" dirty="0">
                          <a:solidFill>
                            <a:srgbClr val="FFFF00"/>
                          </a:solidFill>
                          <a:latin typeface="Times New Roman" pitchFamily="18" charset="0"/>
                        </a:rPr>
                        <a:t>Крови много </a:t>
                      </a:r>
                    </a:p>
                  </a:txBody>
                  <a:tcPr marL="0" marR="0" marT="0" marB="0">
                    <a:lnL>
                      <a:noFill/>
                    </a:lnL>
                    <a:lnR>
                      <a:noFill/>
                    </a:lnR>
                    <a:lnT>
                      <a:noFill/>
                    </a:lnT>
                    <a:lnB>
                      <a:noFill/>
                    </a:lnB>
                  </a:tcPr>
                </a:tc>
                <a:tc>
                  <a:txBody>
                    <a:bodyPr/>
                    <a:lstStyle/>
                    <a:p>
                      <a:pPr algn="ctr"/>
                      <a:r>
                        <a:rPr lang="ru-RU" dirty="0">
                          <a:solidFill>
                            <a:srgbClr val="FFFF00"/>
                          </a:solidFill>
                          <a:latin typeface="Times New Roman" pitchFamily="18" charset="0"/>
                        </a:rPr>
                        <a:t>Фонтан </a:t>
                      </a:r>
                    </a:p>
                  </a:txBody>
                  <a:tcPr marL="0" marR="0" marT="0" marB="0">
                    <a:lnL>
                      <a:noFill/>
                    </a:lnL>
                    <a:lnR>
                      <a:noFill/>
                    </a:lnR>
                    <a:lnT>
                      <a:noFill/>
                    </a:lnT>
                    <a:lnB>
                      <a:noFill/>
                    </a:lnB>
                  </a:tcPr>
                </a:tc>
              </a:tr>
              <a:tr h="300505">
                <a:tc>
                  <a:txBody>
                    <a:bodyPr/>
                    <a:lstStyle/>
                    <a:p>
                      <a:pPr algn="ctr"/>
                      <a:r>
                        <a:rPr lang="ru-RU" dirty="0">
                          <a:solidFill>
                            <a:srgbClr val="FFFF00"/>
                          </a:solidFill>
                          <a:latin typeface="Times New Roman" pitchFamily="18" charset="0"/>
                        </a:rPr>
                        <a:t>Опасность инфекции </a:t>
                      </a:r>
                    </a:p>
                  </a:txBody>
                  <a:tcPr marL="0" marR="0" marT="0" marB="0">
                    <a:lnL>
                      <a:noFill/>
                    </a:lnL>
                    <a:lnR>
                      <a:noFill/>
                    </a:lnR>
                    <a:lnT>
                      <a:noFill/>
                    </a:lnT>
                    <a:lnB>
                      <a:noFill/>
                    </a:lnB>
                  </a:tcPr>
                </a:tc>
                <a:tc>
                  <a:txBody>
                    <a:bodyPr/>
                    <a:lstStyle/>
                    <a:p>
                      <a:pPr algn="ctr"/>
                      <a:r>
                        <a:rPr lang="ru-RU" dirty="0">
                          <a:solidFill>
                            <a:srgbClr val="FFFF00"/>
                          </a:solidFill>
                          <a:latin typeface="Times New Roman" pitchFamily="18" charset="0"/>
                        </a:rPr>
                        <a:t>Опасность кровопотери </a:t>
                      </a:r>
                    </a:p>
                  </a:txBody>
                  <a:tcPr marL="0" marR="0" marT="0" marB="0">
                    <a:lnL>
                      <a:noFill/>
                    </a:lnL>
                    <a:lnR>
                      <a:noFill/>
                    </a:lnR>
                    <a:lnT>
                      <a:noFill/>
                    </a:lnT>
                    <a:lnB>
                      <a:noFill/>
                    </a:lnB>
                  </a:tcPr>
                </a:tc>
                <a:tc>
                  <a:txBody>
                    <a:bodyPr/>
                    <a:lstStyle/>
                    <a:p>
                      <a:pPr algn="ctr"/>
                      <a:r>
                        <a:rPr lang="ru-RU" dirty="0" smtClean="0">
                          <a:solidFill>
                            <a:srgbClr val="FFFF00"/>
                          </a:solidFill>
                          <a:latin typeface="Times New Roman" pitchFamily="18" charset="0"/>
                        </a:rPr>
                        <a:t>Очень </a:t>
                      </a:r>
                      <a:r>
                        <a:rPr lang="ru-RU" dirty="0">
                          <a:solidFill>
                            <a:srgbClr val="FFFF00"/>
                          </a:solidFill>
                          <a:latin typeface="Times New Roman" pitchFamily="18" charset="0"/>
                        </a:rPr>
                        <a:t>быстрая кровопотеря </a:t>
                      </a:r>
                    </a:p>
                  </a:txBody>
                  <a:tcPr marL="0" marR="0" marT="0" marB="0">
                    <a:lnL>
                      <a:noFill/>
                    </a:lnL>
                    <a:lnR>
                      <a:noFill/>
                    </a:lnR>
                    <a:lnT>
                      <a:noFill/>
                    </a:lnT>
                    <a:lnB>
                      <a:noFill/>
                    </a:lnB>
                  </a:tcPr>
                </a:tc>
              </a:tr>
              <a:tr h="300505">
                <a:tc>
                  <a:txBody>
                    <a:bodyPr/>
                    <a:lstStyle/>
                    <a:p>
                      <a:pPr algn="ctr"/>
                      <a:endParaRPr lang="ru-RU" dirty="0" smtClean="0">
                        <a:solidFill>
                          <a:srgbClr val="FFFF00"/>
                        </a:solidFill>
                        <a:latin typeface="Times New Roman" pitchFamily="18" charset="0"/>
                      </a:endParaRPr>
                    </a:p>
                    <a:p>
                      <a:pPr algn="ctr"/>
                      <a:r>
                        <a:rPr lang="ru-RU" dirty="0" smtClean="0">
                          <a:solidFill>
                            <a:srgbClr val="FFFF00"/>
                          </a:solidFill>
                          <a:latin typeface="Times New Roman" pitchFamily="18" charset="0"/>
                        </a:rPr>
                        <a:t>Промыть водой, убрать мусор,</a:t>
                      </a:r>
                      <a:r>
                        <a:rPr lang="ru-RU" baseline="0" dirty="0" smtClean="0">
                          <a:solidFill>
                            <a:srgbClr val="FFFF00"/>
                          </a:solidFill>
                          <a:latin typeface="Times New Roman" pitchFamily="18" charset="0"/>
                        </a:rPr>
                        <a:t> промыть антисептиком</a:t>
                      </a:r>
                    </a:p>
                  </a:txBody>
                  <a:tcPr marL="0" marR="0" marT="0" marB="0">
                    <a:lnL>
                      <a:noFill/>
                    </a:lnL>
                    <a:lnR>
                      <a:noFill/>
                    </a:lnR>
                    <a:lnT>
                      <a:noFill/>
                    </a:lnT>
                    <a:lnB>
                      <a:noFill/>
                    </a:lnB>
                  </a:tcPr>
                </a:tc>
                <a:tc>
                  <a:txBody>
                    <a:bodyPr/>
                    <a:lstStyle/>
                    <a:p>
                      <a:pPr algn="ctr"/>
                      <a:r>
                        <a:rPr lang="ru-RU" dirty="0" smtClean="0">
                          <a:solidFill>
                            <a:srgbClr val="FFFF00"/>
                          </a:solidFill>
                          <a:latin typeface="Times New Roman" pitchFamily="18" charset="0"/>
                        </a:rPr>
                        <a:t>Зажать</a:t>
                      </a:r>
                      <a:r>
                        <a:rPr lang="ru-RU" baseline="0" dirty="0" smtClean="0">
                          <a:solidFill>
                            <a:srgbClr val="FFFF00"/>
                          </a:solidFill>
                          <a:latin typeface="Times New Roman" pitchFamily="18" charset="0"/>
                        </a:rPr>
                        <a:t> (пальцевое прижатие раны)</a:t>
                      </a:r>
                      <a:r>
                        <a:rPr lang="ru-RU" dirty="0" smtClean="0">
                          <a:solidFill>
                            <a:srgbClr val="FFFF00"/>
                          </a:solidFill>
                          <a:latin typeface="Times New Roman" pitchFamily="18" charset="0"/>
                        </a:rPr>
                        <a:t> </a:t>
                      </a:r>
                      <a:endParaRPr lang="ru-RU" dirty="0">
                        <a:solidFill>
                          <a:srgbClr val="FFFF00"/>
                        </a:solidFill>
                        <a:latin typeface="Times New Roman" pitchFamily="18" charset="0"/>
                      </a:endParaRPr>
                    </a:p>
                  </a:txBody>
                  <a:tcPr marL="0" marR="0" marT="0" marB="0">
                    <a:lnL>
                      <a:noFill/>
                    </a:lnL>
                    <a:lnR>
                      <a:noFill/>
                    </a:lnR>
                    <a:lnT>
                      <a:noFill/>
                    </a:lnT>
                    <a:lnB>
                      <a:noFill/>
                    </a:lnB>
                  </a:tcPr>
                </a:tc>
                <a:tc>
                  <a:txBody>
                    <a:bodyPr/>
                    <a:lstStyle/>
                    <a:p>
                      <a:pPr algn="ctr"/>
                      <a:r>
                        <a:rPr lang="ru-RU" dirty="0">
                          <a:solidFill>
                            <a:srgbClr val="FFFF00"/>
                          </a:solidFill>
                          <a:latin typeface="Times New Roman" pitchFamily="18" charset="0"/>
                        </a:rPr>
                        <a:t>З</a:t>
                      </a:r>
                      <a:r>
                        <a:rPr lang="ru-RU" dirty="0" smtClean="0">
                          <a:solidFill>
                            <a:srgbClr val="FFFF00"/>
                          </a:solidFill>
                          <a:latin typeface="Times New Roman" pitchFamily="18" charset="0"/>
                        </a:rPr>
                        <a:t>ажать артерию кулаком </a:t>
                      </a:r>
                      <a:endParaRPr lang="ru-RU" dirty="0">
                        <a:solidFill>
                          <a:srgbClr val="FFFF00"/>
                        </a:solidFill>
                        <a:latin typeface="Times New Roman" pitchFamily="18" charset="0"/>
                      </a:endParaRPr>
                    </a:p>
                  </a:txBody>
                  <a:tcPr marL="0" marR="0" marT="0" marB="0">
                    <a:lnL>
                      <a:noFill/>
                    </a:lnL>
                    <a:lnR>
                      <a:noFill/>
                    </a:lnR>
                    <a:lnT>
                      <a:noFill/>
                    </a:lnT>
                    <a:lnB>
                      <a:noFill/>
                    </a:lnB>
                  </a:tcPr>
                </a:tc>
              </a:tr>
              <a:tr h="300505">
                <a:tc>
                  <a:txBody>
                    <a:bodyPr/>
                    <a:lstStyle/>
                    <a:p>
                      <a:pPr algn="ctr"/>
                      <a:r>
                        <a:rPr lang="ru-RU" dirty="0" smtClean="0">
                          <a:solidFill>
                            <a:srgbClr val="FFFF00"/>
                          </a:solidFill>
                          <a:latin typeface="Times New Roman" pitchFamily="18" charset="0"/>
                        </a:rPr>
                        <a:t>Края</a:t>
                      </a:r>
                      <a:r>
                        <a:rPr lang="ru-RU" baseline="0" dirty="0" smtClean="0">
                          <a:solidFill>
                            <a:srgbClr val="FFFF00"/>
                          </a:solidFill>
                          <a:latin typeface="Times New Roman" pitchFamily="18" charset="0"/>
                        </a:rPr>
                        <a:t> раны обработать зеленкой или йодом</a:t>
                      </a:r>
                      <a:r>
                        <a:rPr lang="ru-RU" dirty="0" smtClean="0">
                          <a:solidFill>
                            <a:srgbClr val="FFFF00"/>
                          </a:solidFill>
                          <a:latin typeface="Times New Roman" pitchFamily="18" charset="0"/>
                        </a:rPr>
                        <a:t> </a:t>
                      </a:r>
                      <a:endParaRPr lang="ru-RU" dirty="0">
                        <a:solidFill>
                          <a:srgbClr val="FFFF00"/>
                        </a:solidFill>
                        <a:latin typeface="Times New Roman" pitchFamily="18" charset="0"/>
                      </a:endParaRPr>
                    </a:p>
                  </a:txBody>
                  <a:tcPr marL="0" marR="0" marT="0" marB="0">
                    <a:lnL>
                      <a:noFill/>
                    </a:lnL>
                    <a:lnR>
                      <a:noFill/>
                    </a:lnR>
                    <a:lnT>
                      <a:noFill/>
                    </a:lnT>
                    <a:lnB>
                      <a:noFill/>
                    </a:lnB>
                  </a:tcPr>
                </a:tc>
                <a:tc>
                  <a:txBody>
                    <a:bodyPr/>
                    <a:lstStyle/>
                    <a:p>
                      <a:pPr algn="ctr"/>
                      <a:r>
                        <a:rPr lang="ru-RU" dirty="0" smtClean="0">
                          <a:solidFill>
                            <a:srgbClr val="FFFF00"/>
                          </a:solidFill>
                          <a:latin typeface="Times New Roman" pitchFamily="18" charset="0"/>
                        </a:rPr>
                        <a:t>    Давящая </a:t>
                      </a:r>
                      <a:r>
                        <a:rPr lang="ru-RU" dirty="0">
                          <a:solidFill>
                            <a:srgbClr val="FFFF00"/>
                          </a:solidFill>
                          <a:latin typeface="Times New Roman" pitchFamily="18" charset="0"/>
                        </a:rPr>
                        <a:t>повязка </a:t>
                      </a:r>
                      <a:r>
                        <a:rPr lang="ru-RU" dirty="0" smtClean="0">
                          <a:solidFill>
                            <a:srgbClr val="FFFF00"/>
                          </a:solidFill>
                          <a:latin typeface="Times New Roman" pitchFamily="18" charset="0"/>
                        </a:rPr>
                        <a:t> (валик выходит за края раны на 1-2см, сверху бинт)</a:t>
                      </a:r>
                      <a:endParaRPr lang="ru-RU" dirty="0">
                        <a:solidFill>
                          <a:srgbClr val="FFFF00"/>
                        </a:solidFill>
                        <a:latin typeface="Times New Roman" pitchFamily="18" charset="0"/>
                      </a:endParaRPr>
                    </a:p>
                  </a:txBody>
                  <a:tcPr marL="0" marR="0" marT="0" marB="0">
                    <a:lnL>
                      <a:noFill/>
                    </a:lnL>
                    <a:lnR>
                      <a:noFill/>
                    </a:lnR>
                    <a:lnT>
                      <a:noFill/>
                    </a:lnT>
                    <a:lnB>
                      <a:noFill/>
                    </a:lnB>
                  </a:tcPr>
                </a:tc>
                <a:tc>
                  <a:txBody>
                    <a:bodyPr/>
                    <a:lstStyle/>
                    <a:p>
                      <a:pPr algn="ctr"/>
                      <a:r>
                        <a:rPr lang="ru-RU" dirty="0" smtClean="0">
                          <a:solidFill>
                            <a:srgbClr val="FFFF00"/>
                          </a:solidFill>
                          <a:latin typeface="Times New Roman" pitchFamily="18" charset="0"/>
                        </a:rPr>
                        <a:t>Жгут  сразу</a:t>
                      </a:r>
                      <a:endParaRPr lang="ru-RU" dirty="0">
                        <a:solidFill>
                          <a:srgbClr val="FFFF00"/>
                        </a:solidFill>
                        <a:latin typeface="Times New Roman" pitchFamily="18" charset="0"/>
                      </a:endParaRPr>
                    </a:p>
                  </a:txBody>
                  <a:tcPr marL="0" marR="0" marT="0" marB="0">
                    <a:lnL>
                      <a:noFill/>
                    </a:lnL>
                    <a:lnR>
                      <a:noFill/>
                    </a:lnR>
                    <a:lnT>
                      <a:noFill/>
                    </a:lnT>
                    <a:lnB>
                      <a:noFill/>
                    </a:lnB>
                  </a:tcPr>
                </a:tc>
              </a:tr>
              <a:tr h="300505">
                <a:tc>
                  <a:txBody>
                    <a:bodyPr/>
                    <a:lstStyle/>
                    <a:p>
                      <a:pPr algn="ctr"/>
                      <a:r>
                        <a:rPr lang="ru-RU" dirty="0">
                          <a:solidFill>
                            <a:srgbClr val="FFFF00"/>
                          </a:solidFill>
                          <a:latin typeface="Times New Roman" pitchFamily="18" charset="0"/>
                        </a:rPr>
                        <a:t>Н</a:t>
                      </a:r>
                      <a:r>
                        <a:rPr lang="ru-RU" dirty="0" smtClean="0">
                          <a:solidFill>
                            <a:srgbClr val="FFFF00"/>
                          </a:solidFill>
                          <a:latin typeface="Times New Roman" pitchFamily="18" charset="0"/>
                        </a:rPr>
                        <a:t>аложить </a:t>
                      </a:r>
                      <a:r>
                        <a:rPr lang="ru-RU" dirty="0" smtClean="0">
                          <a:solidFill>
                            <a:srgbClr val="FFFF00"/>
                          </a:solidFill>
                          <a:latin typeface="Times New Roman" pitchFamily="18" charset="0"/>
                        </a:rPr>
                        <a:t>асептическую повязку </a:t>
                      </a:r>
                      <a:endParaRPr lang="ru-RU" dirty="0">
                        <a:solidFill>
                          <a:srgbClr val="FFFF00"/>
                        </a:solidFill>
                        <a:latin typeface="Times New Roman" pitchFamily="18" charset="0"/>
                      </a:endParaRPr>
                    </a:p>
                  </a:txBody>
                  <a:tcPr marL="0" marR="0" marT="0" marB="0">
                    <a:lnL>
                      <a:noFill/>
                    </a:lnL>
                    <a:lnR>
                      <a:noFill/>
                    </a:lnR>
                    <a:lnT>
                      <a:noFill/>
                    </a:lnT>
                    <a:lnB>
                      <a:noFill/>
                    </a:lnB>
                  </a:tcPr>
                </a:tc>
                <a:tc>
                  <a:txBody>
                    <a:bodyPr/>
                    <a:lstStyle/>
                    <a:p>
                      <a:pPr algn="ctr"/>
                      <a:r>
                        <a:rPr lang="ru-RU" dirty="0" smtClean="0">
                          <a:solidFill>
                            <a:srgbClr val="FFFF00"/>
                          </a:solidFill>
                          <a:latin typeface="Times New Roman" pitchFamily="18" charset="0"/>
                        </a:rPr>
                        <a:t>Если все равно течет, то 2я давящая повязка сверху, если эффекта</a:t>
                      </a:r>
                      <a:r>
                        <a:rPr lang="ru-RU" baseline="0" dirty="0" smtClean="0">
                          <a:solidFill>
                            <a:srgbClr val="FFFF00"/>
                          </a:solidFill>
                          <a:latin typeface="Times New Roman" pitchFamily="18" charset="0"/>
                        </a:rPr>
                        <a:t> нет - жгут</a:t>
                      </a:r>
                      <a:endParaRPr lang="ru-RU" dirty="0">
                        <a:solidFill>
                          <a:srgbClr val="FFFF00"/>
                        </a:solidFill>
                        <a:latin typeface="Times New Roman" pitchFamily="18" charset="0"/>
                      </a:endParaRPr>
                    </a:p>
                  </a:txBody>
                  <a:tcPr marL="0" marR="0" marT="0" marB="0">
                    <a:lnL>
                      <a:noFill/>
                    </a:lnL>
                    <a:lnR>
                      <a:noFill/>
                    </a:lnR>
                    <a:lnT>
                      <a:noFill/>
                    </a:lnT>
                    <a:lnB>
                      <a:noFill/>
                    </a:lnB>
                  </a:tcPr>
                </a:tc>
                <a:tc>
                  <a:txBody>
                    <a:bodyPr/>
                    <a:lstStyle/>
                    <a:p>
                      <a:pPr algn="ctr"/>
                      <a:r>
                        <a:rPr lang="ru-RU" dirty="0" smtClean="0">
                          <a:solidFill>
                            <a:srgbClr val="FFFF00"/>
                          </a:solidFill>
                          <a:latin typeface="Times New Roman" pitchFamily="18" charset="0"/>
                        </a:rPr>
                        <a:t>Через 30-60мин давящая повязка, а жгут снимаем смотрим,</a:t>
                      </a:r>
                      <a:r>
                        <a:rPr lang="ru-RU" baseline="0" dirty="0" smtClean="0">
                          <a:solidFill>
                            <a:srgbClr val="FFFF00"/>
                          </a:solidFill>
                          <a:latin typeface="Times New Roman" pitchFamily="18" charset="0"/>
                        </a:rPr>
                        <a:t> остановилось ли кровотечение</a:t>
                      </a:r>
                      <a:endParaRPr lang="ru-RU" dirty="0">
                        <a:solidFill>
                          <a:srgbClr val="FFFF00"/>
                        </a:solidFill>
                        <a:latin typeface="Times New Roman" pitchFamily="18" charset="0"/>
                      </a:endParaRPr>
                    </a:p>
                  </a:txBody>
                  <a:tcPr marL="0" marR="0" marT="0" marB="0">
                    <a:lnL>
                      <a:noFill/>
                    </a:lnL>
                    <a:lnR>
                      <a:noFill/>
                    </a:lnR>
                    <a:lnT>
                      <a:noFill/>
                    </a:lnT>
                    <a:lnB>
                      <a:noFill/>
                    </a:lnB>
                  </a:tcPr>
                </a:tc>
              </a:tr>
            </a:tbl>
          </a:graphicData>
        </a:graphic>
      </p:graphicFrame>
      <p:pic>
        <p:nvPicPr>
          <p:cNvPr id="2049" name="Picture 1" descr="http://www.allsafety.ru/img/down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2075" y="2765425"/>
            <a:ext cx="123825" cy="12382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www.allsafety.ru/img/down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2075" y="2765425"/>
            <a:ext cx="123825" cy="12382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http://www.allsafety.ru/img/down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2075" y="2765425"/>
            <a:ext cx="123825" cy="1238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allsafety.ru/img/down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2075" y="2765425"/>
            <a:ext cx="123825" cy="123825"/>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http://www.allsafety.ru/img/down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2075" y="2765425"/>
            <a:ext cx="123825" cy="12382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www.allsafety.ru/img/down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2075" y="2765425"/>
            <a:ext cx="123825" cy="123825"/>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http://www.allsafety.ru/img/down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1423987" y="2827337"/>
            <a:ext cx="123826" cy="123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692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Заголовок 4"/>
          <p:cNvSpPr>
            <a:spLocks noGrp="1"/>
          </p:cNvSpPr>
          <p:nvPr>
            <p:ph type="title"/>
          </p:nvPr>
        </p:nvSpPr>
        <p:spPr>
          <a:xfrm>
            <a:off x="457200" y="274638"/>
            <a:ext cx="8229600" cy="922114"/>
          </a:xfrm>
        </p:spPr>
        <p:txBody>
          <a:bodyPr>
            <a:normAutofit/>
          </a:bodyPr>
          <a:lstStyle/>
          <a:p>
            <a:r>
              <a:rPr lang="ru-RU" sz="4000" dirty="0">
                <a:solidFill>
                  <a:srgbClr val="FFC000"/>
                </a:solidFill>
                <a:latin typeface="Times New Roman" pitchFamily="18" charset="0"/>
                <a:cs typeface="Times New Roman" pitchFamily="18" charset="0"/>
              </a:rPr>
              <a:t>Наружное кровотечение</a:t>
            </a:r>
          </a:p>
        </p:txBody>
      </p:sp>
      <p:sp>
        <p:nvSpPr>
          <p:cNvPr id="6" name="Прямоугольник 5"/>
          <p:cNvSpPr/>
          <p:nvPr/>
        </p:nvSpPr>
        <p:spPr>
          <a:xfrm>
            <a:off x="107504" y="1104498"/>
            <a:ext cx="8424936" cy="1015663"/>
          </a:xfrm>
          <a:prstGeom prst="rect">
            <a:avLst/>
          </a:prstGeom>
        </p:spPr>
        <p:txBody>
          <a:bodyPr wrap="square">
            <a:spAutoFit/>
          </a:bodyPr>
          <a:lstStyle/>
          <a:p>
            <a:r>
              <a:rPr lang="ru-RU" dirty="0" smtClean="0">
                <a:solidFill>
                  <a:schemeClr val="bg1"/>
                </a:solidFill>
                <a:latin typeface="Times New Roman" pitchFamily="18" charset="0"/>
              </a:rPr>
              <a:t>1.</a:t>
            </a:r>
            <a:r>
              <a:rPr lang="ru-RU" dirty="0" smtClean="0">
                <a:latin typeface="Times New Roman" pitchFamily="18" charset="0"/>
              </a:rPr>
              <a:t> </a:t>
            </a:r>
            <a:r>
              <a:rPr lang="ru-RU" sz="2000" dirty="0" smtClean="0">
                <a:solidFill>
                  <a:schemeClr val="bg1"/>
                </a:solidFill>
                <a:latin typeface="Times New Roman" pitchFamily="18" charset="0"/>
              </a:rPr>
              <a:t>Если </a:t>
            </a:r>
            <a:r>
              <a:rPr lang="ru-RU" sz="2000" dirty="0">
                <a:solidFill>
                  <a:schemeClr val="bg1"/>
                </a:solidFill>
                <a:latin typeface="Times New Roman" pitchFamily="18" charset="0"/>
              </a:rPr>
              <a:t>пострадавший в сознании, </a:t>
            </a:r>
            <a:r>
              <a:rPr lang="ru-RU" sz="2000" dirty="0" smtClean="0">
                <a:solidFill>
                  <a:schemeClr val="bg1"/>
                </a:solidFill>
                <a:latin typeface="Times New Roman" pitchFamily="18" charset="0"/>
              </a:rPr>
              <a:t>быстро (в </a:t>
            </a:r>
            <a:r>
              <a:rPr lang="ru-RU" sz="2000" dirty="0">
                <a:solidFill>
                  <a:schemeClr val="bg1"/>
                </a:solidFill>
                <a:latin typeface="Times New Roman" pitchFamily="18" charset="0"/>
              </a:rPr>
              <a:t>течение нескольких секунд) </a:t>
            </a:r>
            <a:r>
              <a:rPr lang="ru-RU" sz="2000" dirty="0" smtClean="0">
                <a:solidFill>
                  <a:schemeClr val="bg1"/>
                </a:solidFill>
                <a:latin typeface="Times New Roman" pitchFamily="18" charset="0"/>
              </a:rPr>
              <a:t>проведи обзорный </a:t>
            </a:r>
            <a:r>
              <a:rPr lang="ru-RU" sz="2000" dirty="0">
                <a:solidFill>
                  <a:schemeClr val="bg1"/>
                </a:solidFill>
                <a:latin typeface="Times New Roman" pitchFamily="18" charset="0"/>
              </a:rPr>
              <a:t>осмотр для </a:t>
            </a:r>
            <a:r>
              <a:rPr lang="ru-RU" sz="2000" dirty="0" smtClean="0">
                <a:solidFill>
                  <a:schemeClr val="bg1"/>
                </a:solidFill>
                <a:latin typeface="Times New Roman" pitchFamily="18" charset="0"/>
              </a:rPr>
              <a:t>определения сильного </a:t>
            </a:r>
            <a:r>
              <a:rPr lang="ru-RU" sz="2000" dirty="0">
                <a:solidFill>
                  <a:schemeClr val="bg1"/>
                </a:solidFill>
                <a:latin typeface="Times New Roman" pitchFamily="18" charset="0"/>
              </a:rPr>
              <a:t>наружного </a:t>
            </a:r>
            <a:r>
              <a:rPr lang="ru-RU" sz="2000" dirty="0" smtClean="0">
                <a:solidFill>
                  <a:schemeClr val="bg1"/>
                </a:solidFill>
                <a:latin typeface="Times New Roman" pitchFamily="18" charset="0"/>
              </a:rPr>
              <a:t>кровотечения. Останови </a:t>
            </a:r>
            <a:r>
              <a:rPr lang="ru-RU" sz="2000" dirty="0">
                <a:solidFill>
                  <a:schemeClr val="bg1"/>
                </a:solidFill>
                <a:latin typeface="Times New Roman" pitchFamily="18" charset="0"/>
              </a:rPr>
              <a:t>кровотечение при его наличии.</a:t>
            </a:r>
          </a:p>
        </p:txBody>
      </p:sp>
      <p:sp>
        <p:nvSpPr>
          <p:cNvPr id="7" name="Прямоугольник 6"/>
          <p:cNvSpPr/>
          <p:nvPr/>
        </p:nvSpPr>
        <p:spPr>
          <a:xfrm>
            <a:off x="140474" y="2120161"/>
            <a:ext cx="8896022" cy="1631216"/>
          </a:xfrm>
          <a:prstGeom prst="rect">
            <a:avLst/>
          </a:prstGeom>
        </p:spPr>
        <p:txBody>
          <a:bodyPr wrap="square">
            <a:spAutoFit/>
          </a:bodyPr>
          <a:lstStyle/>
          <a:p>
            <a:r>
              <a:rPr lang="ru-RU" sz="2000" dirty="0" smtClean="0">
                <a:solidFill>
                  <a:schemeClr val="bg1"/>
                </a:solidFill>
                <a:latin typeface="Times New Roman" pitchFamily="18" charset="0"/>
              </a:rPr>
              <a:t>2. Выполни </a:t>
            </a:r>
            <a:r>
              <a:rPr lang="ru-RU" sz="2000" dirty="0">
                <a:solidFill>
                  <a:schemeClr val="bg1"/>
                </a:solidFill>
                <a:latin typeface="Times New Roman" pitchFamily="18" charset="0"/>
              </a:rPr>
              <a:t>прямое давление на </a:t>
            </a:r>
            <a:r>
              <a:rPr lang="ru-RU" sz="2000" dirty="0" smtClean="0">
                <a:solidFill>
                  <a:schemeClr val="bg1"/>
                </a:solidFill>
                <a:latin typeface="Times New Roman" pitchFamily="18" charset="0"/>
              </a:rPr>
              <a:t>рану. Наложи </a:t>
            </a:r>
            <a:r>
              <a:rPr lang="ru-RU" sz="2000" dirty="0">
                <a:solidFill>
                  <a:schemeClr val="bg1"/>
                </a:solidFill>
                <a:latin typeface="Times New Roman" pitchFamily="18" charset="0"/>
              </a:rPr>
              <a:t>давящую повязку. Закрой </a:t>
            </a:r>
            <a:r>
              <a:rPr lang="ru-RU" sz="2000" dirty="0" smtClean="0">
                <a:solidFill>
                  <a:schemeClr val="bg1"/>
                </a:solidFill>
                <a:latin typeface="Times New Roman" pitchFamily="18" charset="0"/>
              </a:rPr>
              <a:t>рану несколькими </a:t>
            </a:r>
            <a:r>
              <a:rPr lang="ru-RU" sz="2000" dirty="0">
                <a:solidFill>
                  <a:schemeClr val="bg1"/>
                </a:solidFill>
                <a:latin typeface="Times New Roman" pitchFamily="18" charset="0"/>
              </a:rPr>
              <a:t>сложенными </a:t>
            </a:r>
            <a:r>
              <a:rPr lang="ru-RU" sz="2000" dirty="0" smtClean="0">
                <a:solidFill>
                  <a:schemeClr val="bg1"/>
                </a:solidFill>
                <a:latin typeface="Times New Roman" pitchFamily="18" charset="0"/>
              </a:rPr>
              <a:t>салфетками или </a:t>
            </a:r>
            <a:r>
              <a:rPr lang="ru-RU" sz="2000" dirty="0">
                <a:solidFill>
                  <a:schemeClr val="bg1"/>
                </a:solidFill>
                <a:latin typeface="Times New Roman" pitchFamily="18" charset="0"/>
              </a:rPr>
              <a:t>несколькими туго </a:t>
            </a:r>
            <a:r>
              <a:rPr lang="ru-RU" sz="2000" dirty="0" smtClean="0">
                <a:solidFill>
                  <a:schemeClr val="bg1"/>
                </a:solidFill>
                <a:latin typeface="Times New Roman" pitchFamily="18" charset="0"/>
              </a:rPr>
              <a:t>свернутыми слоями </a:t>
            </a:r>
            <a:r>
              <a:rPr lang="ru-RU" sz="2000" dirty="0">
                <a:solidFill>
                  <a:schemeClr val="bg1"/>
                </a:solidFill>
                <a:latin typeface="Times New Roman" pitchFamily="18" charset="0"/>
              </a:rPr>
              <a:t>марлевого бинта. Туго </a:t>
            </a:r>
            <a:r>
              <a:rPr lang="ru-RU" sz="2000" dirty="0" smtClean="0">
                <a:solidFill>
                  <a:schemeClr val="bg1"/>
                </a:solidFill>
                <a:latin typeface="Times New Roman" pitchFamily="18" charset="0"/>
              </a:rPr>
              <a:t>забинтуй сверху</a:t>
            </a:r>
            <a:r>
              <a:rPr lang="ru-RU" sz="2000" dirty="0">
                <a:solidFill>
                  <a:schemeClr val="bg1"/>
                </a:solidFill>
                <a:latin typeface="Times New Roman" pitchFamily="18" charset="0"/>
              </a:rPr>
              <a:t>. Если повязка промокает, </a:t>
            </a:r>
            <a:r>
              <a:rPr lang="ru-RU" sz="2000" dirty="0" smtClean="0">
                <a:solidFill>
                  <a:schemeClr val="bg1"/>
                </a:solidFill>
                <a:latin typeface="Times New Roman" pitchFamily="18" charset="0"/>
              </a:rPr>
              <a:t>поверх нее </a:t>
            </a:r>
            <a:r>
              <a:rPr lang="ru-RU" sz="2000" dirty="0">
                <a:solidFill>
                  <a:schemeClr val="bg1"/>
                </a:solidFill>
                <a:latin typeface="Times New Roman" pitchFamily="18" charset="0"/>
              </a:rPr>
              <a:t>наложи еще несколько </a:t>
            </a:r>
            <a:r>
              <a:rPr lang="ru-RU" sz="2000" dirty="0" smtClean="0">
                <a:solidFill>
                  <a:schemeClr val="bg1"/>
                </a:solidFill>
                <a:latin typeface="Times New Roman" pitchFamily="18" charset="0"/>
              </a:rPr>
              <a:t>плотно свернутых </a:t>
            </a:r>
            <a:r>
              <a:rPr lang="ru-RU" sz="2000" dirty="0">
                <a:solidFill>
                  <a:schemeClr val="bg1"/>
                </a:solidFill>
                <a:latin typeface="Times New Roman" pitchFamily="18" charset="0"/>
              </a:rPr>
              <a:t>салфеток и крепко </a:t>
            </a:r>
            <a:r>
              <a:rPr lang="ru-RU" sz="2000" dirty="0" smtClean="0">
                <a:solidFill>
                  <a:schemeClr val="bg1"/>
                </a:solidFill>
                <a:latin typeface="Times New Roman" pitchFamily="18" charset="0"/>
              </a:rPr>
              <a:t>надави ладонью </a:t>
            </a:r>
            <a:r>
              <a:rPr lang="ru-RU" sz="2000" dirty="0">
                <a:solidFill>
                  <a:schemeClr val="bg1"/>
                </a:solidFill>
                <a:latin typeface="Times New Roman" pitchFamily="18" charset="0"/>
              </a:rPr>
              <a:t>поверх </a:t>
            </a:r>
            <a:r>
              <a:rPr lang="ru-RU" sz="2000" dirty="0" smtClean="0">
                <a:solidFill>
                  <a:schemeClr val="bg1"/>
                </a:solidFill>
                <a:latin typeface="Times New Roman" pitchFamily="18" charset="0"/>
              </a:rPr>
              <a:t>повязки.</a:t>
            </a:r>
            <a:r>
              <a:rPr lang="ru-RU" sz="2000" dirty="0" smtClean="0">
                <a:latin typeface="Times New Roman" pitchFamily="18" charset="0"/>
              </a:rPr>
              <a:t>.</a:t>
            </a:r>
            <a:endParaRPr lang="ru-RU" sz="2000" dirty="0">
              <a:latin typeface="Times New Roman" pitchFamily="18" charset="0"/>
            </a:endParaRPr>
          </a:p>
        </p:txBody>
      </p:sp>
      <p:sp>
        <p:nvSpPr>
          <p:cNvPr id="8" name="Прямоугольник 7"/>
          <p:cNvSpPr/>
          <p:nvPr/>
        </p:nvSpPr>
        <p:spPr>
          <a:xfrm>
            <a:off x="158222" y="3694171"/>
            <a:ext cx="8323500" cy="2862322"/>
          </a:xfrm>
          <a:prstGeom prst="rect">
            <a:avLst/>
          </a:prstGeom>
        </p:spPr>
        <p:txBody>
          <a:bodyPr wrap="square">
            <a:spAutoFit/>
          </a:bodyPr>
          <a:lstStyle/>
          <a:p>
            <a:r>
              <a:rPr lang="ru-RU" sz="2000" dirty="0" smtClean="0">
                <a:solidFill>
                  <a:schemeClr val="bg1"/>
                </a:solidFill>
                <a:latin typeface="Times New Roman" pitchFamily="18" charset="0"/>
              </a:rPr>
              <a:t>3. Если </a:t>
            </a:r>
            <a:r>
              <a:rPr lang="ru-RU" sz="2000" dirty="0">
                <a:solidFill>
                  <a:schemeClr val="bg1"/>
                </a:solidFill>
                <a:latin typeface="Times New Roman" pitchFamily="18" charset="0"/>
              </a:rPr>
              <a:t>давящая повязка и прямое </a:t>
            </a:r>
            <a:r>
              <a:rPr lang="ru-RU" sz="2000" dirty="0" smtClean="0">
                <a:solidFill>
                  <a:schemeClr val="bg1"/>
                </a:solidFill>
                <a:latin typeface="Times New Roman" pitchFamily="18" charset="0"/>
              </a:rPr>
              <a:t>давление на </a:t>
            </a:r>
            <a:r>
              <a:rPr lang="ru-RU" sz="2000" dirty="0">
                <a:solidFill>
                  <a:schemeClr val="bg1"/>
                </a:solidFill>
                <a:latin typeface="Times New Roman" pitchFamily="18" charset="0"/>
              </a:rPr>
              <a:t>рану </a:t>
            </a:r>
            <a:r>
              <a:rPr lang="ru-RU" sz="2000" dirty="0" smtClean="0">
                <a:solidFill>
                  <a:schemeClr val="bg1"/>
                </a:solidFill>
                <a:latin typeface="Times New Roman" pitchFamily="18" charset="0"/>
              </a:rPr>
              <a:t>неэффективны, </a:t>
            </a:r>
            <a:r>
              <a:rPr lang="ru-RU" sz="2000" dirty="0">
                <a:solidFill>
                  <a:schemeClr val="bg1"/>
                </a:solidFill>
                <a:latin typeface="Times New Roman" pitchFamily="18" charset="0"/>
              </a:rPr>
              <a:t>или сразу </a:t>
            </a:r>
            <a:r>
              <a:rPr lang="ru-RU" sz="2000" dirty="0" smtClean="0">
                <a:solidFill>
                  <a:schemeClr val="bg1"/>
                </a:solidFill>
                <a:latin typeface="Times New Roman" pitchFamily="18" charset="0"/>
              </a:rPr>
              <a:t>было обнаружено </a:t>
            </a:r>
            <a:r>
              <a:rPr lang="ru-RU" sz="2000" dirty="0">
                <a:solidFill>
                  <a:schemeClr val="bg1"/>
                </a:solidFill>
                <a:latin typeface="Times New Roman" pitchFamily="18" charset="0"/>
              </a:rPr>
              <a:t>артериальное </a:t>
            </a:r>
            <a:r>
              <a:rPr lang="ru-RU" sz="2000" dirty="0" smtClean="0">
                <a:solidFill>
                  <a:schemeClr val="bg1"/>
                </a:solidFill>
                <a:latin typeface="Times New Roman" pitchFamily="18" charset="0"/>
              </a:rPr>
              <a:t>кровотечение из </a:t>
            </a:r>
            <a:r>
              <a:rPr lang="ru-RU" sz="2000" dirty="0">
                <a:solidFill>
                  <a:schemeClr val="bg1"/>
                </a:solidFill>
                <a:latin typeface="Times New Roman" pitchFamily="18" charset="0"/>
              </a:rPr>
              <a:t>крупной артерии (бедренная, плечевая</a:t>
            </a:r>
            <a:r>
              <a:rPr lang="ru-RU" sz="2000" dirty="0" smtClean="0">
                <a:solidFill>
                  <a:schemeClr val="bg1"/>
                </a:solidFill>
                <a:latin typeface="Times New Roman" pitchFamily="18" charset="0"/>
              </a:rPr>
              <a:t>), выполни </a:t>
            </a:r>
            <a:r>
              <a:rPr lang="ru-RU" sz="2000" dirty="0">
                <a:solidFill>
                  <a:schemeClr val="bg1"/>
                </a:solidFill>
                <a:latin typeface="Times New Roman" pitchFamily="18" charset="0"/>
              </a:rPr>
              <a:t>пальцевое прижатие </a:t>
            </a:r>
            <a:r>
              <a:rPr lang="ru-RU" sz="2000" dirty="0" smtClean="0">
                <a:solidFill>
                  <a:schemeClr val="bg1"/>
                </a:solidFill>
                <a:latin typeface="Times New Roman" pitchFamily="18" charset="0"/>
              </a:rPr>
              <a:t>артерии. Её </a:t>
            </a:r>
            <a:r>
              <a:rPr lang="ru-RU" sz="2000" dirty="0">
                <a:solidFill>
                  <a:schemeClr val="bg1"/>
                </a:solidFill>
                <a:latin typeface="Times New Roman" pitchFamily="18" charset="0"/>
              </a:rPr>
              <a:t>следует сильно прижать </a:t>
            </a:r>
            <a:r>
              <a:rPr lang="ru-RU" sz="2000" dirty="0" smtClean="0">
                <a:solidFill>
                  <a:schemeClr val="bg1"/>
                </a:solidFill>
                <a:latin typeface="Times New Roman" pitchFamily="18" charset="0"/>
              </a:rPr>
              <a:t>пальцами или </a:t>
            </a:r>
            <a:r>
              <a:rPr lang="ru-RU" sz="2000" dirty="0">
                <a:solidFill>
                  <a:schemeClr val="bg1"/>
                </a:solidFill>
                <a:latin typeface="Times New Roman" pitchFamily="18" charset="0"/>
              </a:rPr>
              <a:t>кулаком к близлежащим </a:t>
            </a:r>
            <a:r>
              <a:rPr lang="ru-RU" sz="2000" dirty="0" smtClean="0">
                <a:solidFill>
                  <a:schemeClr val="bg1"/>
                </a:solidFill>
                <a:latin typeface="Times New Roman" pitchFamily="18" charset="0"/>
              </a:rPr>
              <a:t>костным образованиям </a:t>
            </a:r>
            <a:r>
              <a:rPr lang="ru-RU" sz="2000" dirty="0">
                <a:solidFill>
                  <a:schemeClr val="bg1"/>
                </a:solidFill>
                <a:latin typeface="Times New Roman" pitchFamily="18" charset="0"/>
              </a:rPr>
              <a:t>до остановки </a:t>
            </a:r>
            <a:r>
              <a:rPr lang="ru-RU" sz="2000" dirty="0" smtClean="0">
                <a:solidFill>
                  <a:schemeClr val="bg1"/>
                </a:solidFill>
                <a:latin typeface="Times New Roman" pitchFamily="18" charset="0"/>
              </a:rPr>
              <a:t>кровотечения. До </a:t>
            </a:r>
            <a:r>
              <a:rPr lang="ru-RU" sz="2000" dirty="0">
                <a:solidFill>
                  <a:schemeClr val="bg1"/>
                </a:solidFill>
                <a:latin typeface="Times New Roman" pitchFamily="18" charset="0"/>
              </a:rPr>
              <a:t>наложения жгута не отпускай прижатую </a:t>
            </a:r>
            <a:r>
              <a:rPr lang="ru-RU" sz="2000" dirty="0" smtClean="0">
                <a:solidFill>
                  <a:schemeClr val="bg1"/>
                </a:solidFill>
                <a:latin typeface="Times New Roman" pitchFamily="18" charset="0"/>
              </a:rPr>
              <a:t>артерию, чтобы </a:t>
            </a:r>
            <a:r>
              <a:rPr lang="ru-RU" sz="2000" dirty="0">
                <a:solidFill>
                  <a:schemeClr val="bg1"/>
                </a:solidFill>
                <a:latin typeface="Times New Roman" pitchFamily="18" charset="0"/>
              </a:rPr>
              <a:t>не возобновилось кровотечение. Если начал </a:t>
            </a:r>
            <a:r>
              <a:rPr lang="ru-RU" sz="2000" dirty="0" smtClean="0">
                <a:solidFill>
                  <a:schemeClr val="bg1"/>
                </a:solidFill>
                <a:latin typeface="Times New Roman" pitchFamily="18" charset="0"/>
              </a:rPr>
              <a:t>уставать, попроси </a:t>
            </a:r>
            <a:r>
              <a:rPr lang="ru-RU" sz="2000" dirty="0">
                <a:solidFill>
                  <a:schemeClr val="bg1"/>
                </a:solidFill>
                <a:latin typeface="Times New Roman" pitchFamily="18" charset="0"/>
              </a:rPr>
              <a:t>кого-либо из присутствующих прижать твои </a:t>
            </a:r>
            <a:r>
              <a:rPr lang="ru-RU" sz="2000" dirty="0" smtClean="0">
                <a:solidFill>
                  <a:schemeClr val="bg1"/>
                </a:solidFill>
                <a:latin typeface="Times New Roman" pitchFamily="18" charset="0"/>
              </a:rPr>
              <a:t>  пальцы </a:t>
            </a:r>
            <a:r>
              <a:rPr lang="ru-RU" sz="2000" dirty="0">
                <a:solidFill>
                  <a:schemeClr val="bg1"/>
                </a:solidFill>
                <a:latin typeface="Times New Roman" pitchFamily="18" charset="0"/>
              </a:rPr>
              <a:t>сверху</a:t>
            </a:r>
            <a:r>
              <a:rPr lang="ru-RU" sz="2000" dirty="0" smtClean="0">
                <a:solidFill>
                  <a:schemeClr val="bg1"/>
                </a:solidFill>
                <a:latin typeface="Times New Roman" pitchFamily="18" charset="0"/>
              </a:rPr>
              <a:t>.</a:t>
            </a:r>
            <a:endParaRPr lang="ru-RU" sz="2000" dirty="0">
              <a:solidFill>
                <a:schemeClr val="bg1"/>
              </a:solidFill>
              <a:latin typeface="Times New Roman" pitchFamily="18" charset="0"/>
            </a:endParaRPr>
          </a:p>
          <a:p>
            <a:r>
              <a:rPr lang="ru-RU" sz="2000" dirty="0" smtClean="0">
                <a:solidFill>
                  <a:schemeClr val="bg1"/>
                </a:solidFill>
                <a:latin typeface="Times New Roman" pitchFamily="18" charset="0"/>
              </a:rPr>
              <a:t>4.  * </a:t>
            </a:r>
            <a:r>
              <a:rPr lang="ru-RU" sz="2000" dirty="0" err="1" smtClean="0">
                <a:solidFill>
                  <a:schemeClr val="bg1"/>
                </a:solidFill>
                <a:latin typeface="Times New Roman" pitchFamily="18" charset="0"/>
              </a:rPr>
              <a:t>Гемостатики</a:t>
            </a:r>
            <a:r>
              <a:rPr lang="ru-RU" sz="2000" dirty="0" smtClean="0">
                <a:solidFill>
                  <a:schemeClr val="bg1"/>
                </a:solidFill>
                <a:latin typeface="Times New Roman" pitchFamily="18" charset="0"/>
              </a:rPr>
              <a:t> (</a:t>
            </a:r>
            <a:r>
              <a:rPr lang="ru-RU" sz="2000" dirty="0" err="1" smtClean="0">
                <a:solidFill>
                  <a:schemeClr val="bg1"/>
                </a:solidFill>
                <a:latin typeface="Times New Roman" pitchFamily="18" charset="0"/>
              </a:rPr>
              <a:t>гемостоп</a:t>
            </a:r>
            <a:r>
              <a:rPr lang="ru-RU" sz="2000" dirty="0" smtClean="0">
                <a:solidFill>
                  <a:schemeClr val="bg1"/>
                </a:solidFill>
                <a:latin typeface="Times New Roman" pitchFamily="18" charset="0"/>
              </a:rPr>
              <a:t>, </a:t>
            </a:r>
            <a:r>
              <a:rPr lang="en-US" sz="2000" dirty="0" err="1" smtClean="0">
                <a:solidFill>
                  <a:schemeClr val="bg1"/>
                </a:solidFill>
                <a:latin typeface="Times New Roman" pitchFamily="18" charset="0"/>
              </a:rPr>
              <a:t>celox</a:t>
            </a:r>
            <a:r>
              <a:rPr lang="en-US" sz="2000" dirty="0" smtClean="0">
                <a:solidFill>
                  <a:schemeClr val="bg1"/>
                </a:solidFill>
                <a:latin typeface="Times New Roman" pitchFamily="18" charset="0"/>
              </a:rPr>
              <a:t>). </a:t>
            </a:r>
            <a:r>
              <a:rPr lang="ru-RU" sz="2000" dirty="0" smtClean="0">
                <a:solidFill>
                  <a:schemeClr val="bg1"/>
                </a:solidFill>
                <a:latin typeface="Times New Roman" pitchFamily="18" charset="0"/>
              </a:rPr>
              <a:t>Сайт </a:t>
            </a:r>
            <a:r>
              <a:rPr lang="en-US" sz="2000" dirty="0" smtClean="0">
                <a:solidFill>
                  <a:schemeClr val="bg1"/>
                </a:solidFill>
                <a:latin typeface="Times New Roman" pitchFamily="18" charset="0"/>
              </a:rPr>
              <a:t>surv</a:t>
            </a:r>
            <a:r>
              <a:rPr lang="en-US" sz="2000" dirty="0" smtClean="0">
                <a:solidFill>
                  <a:schemeClr val="bg1"/>
                </a:solidFill>
                <a:latin typeface="Times New Roman" pitchFamily="18" charset="0"/>
              </a:rPr>
              <a:t>24.ru</a:t>
            </a:r>
            <a:endParaRPr lang="ru-RU" sz="2000" dirty="0">
              <a:solidFill>
                <a:schemeClr val="bg1"/>
              </a:solidFill>
              <a:latin typeface="Times New Roman" pitchFamily="18" charset="0"/>
            </a:endParaRPr>
          </a:p>
        </p:txBody>
      </p:sp>
    </p:spTree>
    <p:extLst>
      <p:ext uri="{BB962C8B-B14F-4D97-AF65-F5344CB8AC3E}">
        <p14:creationId xmlns:p14="http://schemas.microsoft.com/office/powerpoint/2010/main" val="378404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Прямоугольник 2"/>
          <p:cNvSpPr/>
          <p:nvPr/>
        </p:nvSpPr>
        <p:spPr>
          <a:xfrm>
            <a:off x="755576" y="260648"/>
            <a:ext cx="7776864" cy="6740307"/>
          </a:xfrm>
          <a:prstGeom prst="rect">
            <a:avLst/>
          </a:prstGeom>
        </p:spPr>
        <p:txBody>
          <a:bodyPr wrap="square">
            <a:spAutoFit/>
          </a:bodyPr>
          <a:lstStyle/>
          <a:p>
            <a:endParaRPr lang="ru-RU" dirty="0" smtClean="0">
              <a:latin typeface="Times New Roman" pitchFamily="18" charset="0"/>
            </a:endParaRPr>
          </a:p>
          <a:p>
            <a:endParaRPr lang="ru-RU" dirty="0" smtClean="0">
              <a:latin typeface="Times New Roman" pitchFamily="18" charset="0"/>
            </a:endParaRPr>
          </a:p>
          <a:p>
            <a:r>
              <a:rPr lang="ru-RU" b="1" dirty="0" smtClean="0">
                <a:solidFill>
                  <a:schemeClr val="accent6">
                    <a:lumMod val="40000"/>
                    <a:lumOff val="60000"/>
                  </a:schemeClr>
                </a:solidFill>
                <a:latin typeface="Times New Roman" pitchFamily="18" charset="0"/>
              </a:rPr>
              <a:t>Жгут-крайняя </a:t>
            </a:r>
            <a:r>
              <a:rPr lang="ru-RU" b="1" dirty="0">
                <a:solidFill>
                  <a:schemeClr val="accent6">
                    <a:lumMod val="40000"/>
                    <a:lumOff val="60000"/>
                  </a:schemeClr>
                </a:solidFill>
                <a:latin typeface="Times New Roman" pitchFamily="18" charset="0"/>
              </a:rPr>
              <a:t>мера временной </a:t>
            </a:r>
            <a:r>
              <a:rPr lang="ru-RU" b="1" dirty="0" smtClean="0">
                <a:solidFill>
                  <a:schemeClr val="accent6">
                    <a:lumMod val="40000"/>
                    <a:lumOff val="60000"/>
                  </a:schemeClr>
                </a:solidFill>
                <a:latin typeface="Times New Roman" pitchFamily="18" charset="0"/>
              </a:rPr>
              <a:t>остановки артериального </a:t>
            </a:r>
            <a:r>
              <a:rPr lang="ru-RU" b="1" dirty="0">
                <a:solidFill>
                  <a:schemeClr val="accent6">
                    <a:lumMod val="40000"/>
                    <a:lumOff val="60000"/>
                  </a:schemeClr>
                </a:solidFill>
                <a:latin typeface="Times New Roman" pitchFamily="18" charset="0"/>
              </a:rPr>
              <a:t>кровотечения</a:t>
            </a:r>
            <a:r>
              <a:rPr lang="ru-RU" b="1" dirty="0" smtClean="0">
                <a:solidFill>
                  <a:schemeClr val="accent6">
                    <a:lumMod val="40000"/>
                    <a:lumOff val="60000"/>
                  </a:schemeClr>
                </a:solidFill>
                <a:latin typeface="Times New Roman" pitchFamily="18" charset="0"/>
              </a:rPr>
              <a:t>!</a:t>
            </a:r>
            <a:endParaRPr lang="ru-RU" b="1" dirty="0">
              <a:solidFill>
                <a:schemeClr val="accent6">
                  <a:lumMod val="40000"/>
                  <a:lumOff val="60000"/>
                </a:schemeClr>
              </a:solidFill>
              <a:latin typeface="Times New Roman" pitchFamily="18" charset="0"/>
            </a:endParaRPr>
          </a:p>
          <a:p>
            <a:pPr marL="285750" indent="-285750">
              <a:buFontTx/>
              <a:buChar char="-"/>
            </a:pPr>
            <a:r>
              <a:rPr lang="ru-RU" dirty="0" smtClean="0">
                <a:solidFill>
                  <a:schemeClr val="bg1"/>
                </a:solidFill>
                <a:latin typeface="Times New Roman" pitchFamily="18" charset="0"/>
              </a:rPr>
              <a:t>Наложи </a:t>
            </a:r>
            <a:r>
              <a:rPr lang="ru-RU" dirty="0">
                <a:solidFill>
                  <a:schemeClr val="bg1"/>
                </a:solidFill>
                <a:latin typeface="Times New Roman" pitchFamily="18" charset="0"/>
              </a:rPr>
              <a:t>кровоостанавливающий </a:t>
            </a:r>
            <a:r>
              <a:rPr lang="ru-RU" dirty="0" smtClean="0">
                <a:solidFill>
                  <a:schemeClr val="bg1"/>
                </a:solidFill>
                <a:latin typeface="Times New Roman" pitchFamily="18" charset="0"/>
              </a:rPr>
              <a:t>жгут. Он </a:t>
            </a:r>
            <a:r>
              <a:rPr lang="ru-RU" dirty="0">
                <a:solidFill>
                  <a:schemeClr val="bg1"/>
                </a:solidFill>
                <a:latin typeface="Times New Roman" pitchFamily="18" charset="0"/>
              </a:rPr>
              <a:t>накладывается на мягкую </a:t>
            </a:r>
            <a:r>
              <a:rPr lang="ru-RU" dirty="0" smtClean="0">
                <a:solidFill>
                  <a:schemeClr val="bg1"/>
                </a:solidFill>
                <a:latin typeface="Times New Roman" pitchFamily="18" charset="0"/>
              </a:rPr>
              <a:t>подкладку </a:t>
            </a:r>
            <a:r>
              <a:rPr lang="ru-RU" dirty="0" smtClean="0">
                <a:solidFill>
                  <a:schemeClr val="bg1"/>
                </a:solidFill>
                <a:latin typeface="Times New Roman" pitchFamily="18" charset="0"/>
              </a:rPr>
              <a:t>(элемент </a:t>
            </a:r>
            <a:r>
              <a:rPr lang="ru-RU" dirty="0">
                <a:solidFill>
                  <a:schemeClr val="bg1"/>
                </a:solidFill>
                <a:latin typeface="Times New Roman" pitchFamily="18" charset="0"/>
              </a:rPr>
              <a:t>одежды пострадавшего) </a:t>
            </a:r>
            <a:r>
              <a:rPr lang="ru-RU" dirty="0" smtClean="0">
                <a:solidFill>
                  <a:schemeClr val="bg1"/>
                </a:solidFill>
                <a:latin typeface="Times New Roman" pitchFamily="18" charset="0"/>
              </a:rPr>
              <a:t>выше раны </a:t>
            </a:r>
            <a:r>
              <a:rPr lang="ru-RU" dirty="0">
                <a:solidFill>
                  <a:schemeClr val="bg1"/>
                </a:solidFill>
                <a:latin typeface="Times New Roman" pitchFamily="18" charset="0"/>
              </a:rPr>
              <a:t>и как можно ближе к ней</a:t>
            </a:r>
            <a:r>
              <a:rPr lang="ru-RU" dirty="0" smtClean="0">
                <a:solidFill>
                  <a:schemeClr val="bg1"/>
                </a:solidFill>
                <a:latin typeface="Times New Roman" pitchFamily="18" charset="0"/>
              </a:rPr>
              <a:t>.</a:t>
            </a:r>
          </a:p>
          <a:p>
            <a:pPr marL="285750" indent="-285750">
              <a:buFontTx/>
              <a:buChar char="-"/>
            </a:pPr>
            <a:r>
              <a:rPr lang="ru-RU" dirty="0" smtClean="0">
                <a:solidFill>
                  <a:srgbClr val="FFC000"/>
                </a:solidFill>
                <a:latin typeface="Times New Roman" pitchFamily="18" charset="0"/>
              </a:rPr>
              <a:t>ГДЕ:  там, где 1кость (плечо, бедро), но НЕЛЬЗЯ: ср/3 плеча, н/3 бедра.</a:t>
            </a:r>
            <a:endParaRPr lang="ru-RU" dirty="0">
              <a:solidFill>
                <a:srgbClr val="FFC000"/>
              </a:solidFill>
              <a:latin typeface="Times New Roman" pitchFamily="18" charset="0"/>
            </a:endParaRPr>
          </a:p>
          <a:p>
            <a:r>
              <a:rPr lang="ru-RU" dirty="0" smtClean="0">
                <a:solidFill>
                  <a:schemeClr val="bg1"/>
                </a:solidFill>
                <a:latin typeface="Times New Roman" pitchFamily="18" charset="0"/>
              </a:rPr>
              <a:t>- Подведи </a:t>
            </a:r>
            <a:r>
              <a:rPr lang="ru-RU" dirty="0">
                <a:solidFill>
                  <a:schemeClr val="bg1"/>
                </a:solidFill>
                <a:latin typeface="Times New Roman" pitchFamily="18" charset="0"/>
              </a:rPr>
              <a:t>жгут под конечность и </a:t>
            </a:r>
            <a:r>
              <a:rPr lang="ru-RU" dirty="0" smtClean="0">
                <a:solidFill>
                  <a:schemeClr val="bg1"/>
                </a:solidFill>
                <a:latin typeface="Times New Roman" pitchFamily="18" charset="0"/>
              </a:rPr>
              <a:t>растяни. Затяни </a:t>
            </a:r>
            <a:r>
              <a:rPr lang="ru-RU" dirty="0">
                <a:solidFill>
                  <a:schemeClr val="bg1"/>
                </a:solidFill>
                <a:latin typeface="Times New Roman" pitchFamily="18" charset="0"/>
              </a:rPr>
              <a:t>первый виток жгута и </a:t>
            </a:r>
            <a:r>
              <a:rPr lang="ru-RU" dirty="0" smtClean="0">
                <a:solidFill>
                  <a:schemeClr val="bg1"/>
                </a:solidFill>
                <a:latin typeface="Times New Roman" pitchFamily="18" charset="0"/>
              </a:rPr>
              <a:t>убедись, что </a:t>
            </a:r>
            <a:r>
              <a:rPr lang="ru-RU" dirty="0">
                <a:solidFill>
                  <a:schemeClr val="bg1"/>
                </a:solidFill>
                <a:latin typeface="Times New Roman" pitchFamily="18" charset="0"/>
              </a:rPr>
              <a:t>кровотечение из раны прекратилось</a:t>
            </a:r>
            <a:r>
              <a:rPr lang="ru-RU" dirty="0" smtClean="0">
                <a:solidFill>
                  <a:schemeClr val="bg1"/>
                </a:solidFill>
                <a:latin typeface="Times New Roman" pitchFamily="18" charset="0"/>
              </a:rPr>
              <a:t>.</a:t>
            </a:r>
          </a:p>
          <a:p>
            <a:r>
              <a:rPr lang="ru-RU" dirty="0" smtClean="0">
                <a:solidFill>
                  <a:schemeClr val="bg1"/>
                </a:solidFill>
                <a:latin typeface="Times New Roman" pitchFamily="18" charset="0"/>
              </a:rPr>
              <a:t>- Наложи </a:t>
            </a:r>
            <a:r>
              <a:rPr lang="ru-RU" dirty="0">
                <a:solidFill>
                  <a:schemeClr val="bg1"/>
                </a:solidFill>
                <a:latin typeface="Times New Roman" pitchFamily="18" charset="0"/>
              </a:rPr>
              <a:t>последующие витки </a:t>
            </a:r>
            <a:r>
              <a:rPr lang="ru-RU" dirty="0" smtClean="0">
                <a:solidFill>
                  <a:schemeClr val="bg1"/>
                </a:solidFill>
                <a:latin typeface="Times New Roman" pitchFamily="18" charset="0"/>
              </a:rPr>
              <a:t>жгута с </a:t>
            </a:r>
            <a:r>
              <a:rPr lang="ru-RU" dirty="0">
                <a:solidFill>
                  <a:schemeClr val="bg1"/>
                </a:solidFill>
                <a:latin typeface="Times New Roman" pitchFamily="18" charset="0"/>
              </a:rPr>
              <a:t>меньшим усилием по восходящей</a:t>
            </a:r>
          </a:p>
          <a:p>
            <a:r>
              <a:rPr lang="ru-RU" dirty="0">
                <a:solidFill>
                  <a:schemeClr val="bg1"/>
                </a:solidFill>
                <a:latin typeface="Times New Roman" pitchFamily="18" charset="0"/>
              </a:rPr>
              <a:t>спирали, захватывая предыдущий </a:t>
            </a:r>
            <a:r>
              <a:rPr lang="ru-RU" dirty="0" smtClean="0">
                <a:solidFill>
                  <a:schemeClr val="bg1"/>
                </a:solidFill>
                <a:latin typeface="Times New Roman" pitchFamily="18" charset="0"/>
              </a:rPr>
              <a:t>виток примерно </a:t>
            </a:r>
            <a:r>
              <a:rPr lang="ru-RU" dirty="0">
                <a:solidFill>
                  <a:schemeClr val="bg1"/>
                </a:solidFill>
                <a:latin typeface="Times New Roman" pitchFamily="18" charset="0"/>
              </a:rPr>
              <a:t>наполовину.</a:t>
            </a:r>
          </a:p>
          <a:p>
            <a:pPr marL="285750" indent="-285750">
              <a:buFontTx/>
              <a:buChar char="-"/>
            </a:pPr>
            <a:r>
              <a:rPr lang="ru-RU" dirty="0" smtClean="0">
                <a:solidFill>
                  <a:schemeClr val="bg1"/>
                </a:solidFill>
                <a:latin typeface="Times New Roman" pitchFamily="18" charset="0"/>
              </a:rPr>
              <a:t>Вложи </a:t>
            </a:r>
            <a:r>
              <a:rPr lang="ru-RU" dirty="0">
                <a:solidFill>
                  <a:schemeClr val="bg1"/>
                </a:solidFill>
                <a:latin typeface="Times New Roman" pitchFamily="18" charset="0"/>
              </a:rPr>
              <a:t>под жгут записку с </a:t>
            </a:r>
            <a:r>
              <a:rPr lang="ru-RU" dirty="0" smtClean="0">
                <a:solidFill>
                  <a:schemeClr val="bg1"/>
                </a:solidFill>
                <a:latin typeface="Times New Roman" pitchFamily="18" charset="0"/>
              </a:rPr>
              <a:t>указанием даты </a:t>
            </a:r>
            <a:r>
              <a:rPr lang="ru-RU" dirty="0">
                <a:solidFill>
                  <a:schemeClr val="bg1"/>
                </a:solidFill>
                <a:latin typeface="Times New Roman" pitchFamily="18" charset="0"/>
              </a:rPr>
              <a:t>и точного времени наложения. </a:t>
            </a:r>
            <a:endParaRPr lang="ru-RU" dirty="0">
              <a:solidFill>
                <a:schemeClr val="bg1"/>
              </a:solidFill>
              <a:latin typeface="Times New Roman" pitchFamily="18" charset="0"/>
            </a:endParaRPr>
          </a:p>
          <a:p>
            <a:pPr marL="285750" indent="-285750">
              <a:buFontTx/>
              <a:buChar char="-"/>
            </a:pPr>
            <a:r>
              <a:rPr lang="ru-RU" dirty="0" smtClean="0">
                <a:solidFill>
                  <a:schemeClr val="bg1"/>
                </a:solidFill>
                <a:latin typeface="Times New Roman" pitchFamily="18" charset="0"/>
              </a:rPr>
              <a:t> </a:t>
            </a:r>
            <a:r>
              <a:rPr lang="ru-RU" dirty="0" smtClean="0">
                <a:solidFill>
                  <a:schemeClr val="bg1"/>
                </a:solidFill>
                <a:latin typeface="Times New Roman" pitchFamily="18" charset="0"/>
              </a:rPr>
              <a:t>Не</a:t>
            </a:r>
            <a:r>
              <a:rPr lang="ru-RU" dirty="0">
                <a:solidFill>
                  <a:schemeClr val="bg1"/>
                </a:solidFill>
                <a:latin typeface="Times New Roman" pitchFamily="18" charset="0"/>
              </a:rPr>
              <a:t> </a:t>
            </a:r>
            <a:r>
              <a:rPr lang="ru-RU" dirty="0" smtClean="0">
                <a:solidFill>
                  <a:schemeClr val="bg1"/>
                </a:solidFill>
                <a:latin typeface="Times New Roman" pitchFamily="18" charset="0"/>
              </a:rPr>
              <a:t>закрывай </a:t>
            </a:r>
            <a:r>
              <a:rPr lang="ru-RU" dirty="0">
                <a:solidFill>
                  <a:schemeClr val="bg1"/>
                </a:solidFill>
                <a:latin typeface="Times New Roman" pitchFamily="18" charset="0"/>
              </a:rPr>
              <a:t>жгут повязкой или </a:t>
            </a:r>
            <a:r>
              <a:rPr lang="ru-RU" dirty="0" smtClean="0">
                <a:solidFill>
                  <a:schemeClr val="bg1"/>
                </a:solidFill>
                <a:latin typeface="Times New Roman" pitchFamily="18" charset="0"/>
              </a:rPr>
              <a:t>шиной! Летом </a:t>
            </a:r>
            <a:r>
              <a:rPr lang="ru-RU" dirty="0">
                <a:solidFill>
                  <a:schemeClr val="bg1"/>
                </a:solidFill>
                <a:latin typeface="Times New Roman" pitchFamily="18" charset="0"/>
              </a:rPr>
              <a:t>жгут можно держать 1 </a:t>
            </a:r>
            <a:r>
              <a:rPr lang="ru-RU" dirty="0" smtClean="0">
                <a:solidFill>
                  <a:schemeClr val="bg1"/>
                </a:solidFill>
                <a:latin typeface="Times New Roman" pitchFamily="18" charset="0"/>
              </a:rPr>
              <a:t>час,    зимой </a:t>
            </a:r>
            <a:r>
              <a:rPr lang="ru-RU" dirty="0">
                <a:solidFill>
                  <a:schemeClr val="bg1"/>
                </a:solidFill>
                <a:latin typeface="Times New Roman" pitchFamily="18" charset="0"/>
              </a:rPr>
              <a:t>- 30 минут</a:t>
            </a:r>
            <a:r>
              <a:rPr lang="ru-RU" dirty="0" smtClean="0">
                <a:solidFill>
                  <a:schemeClr val="bg1"/>
                </a:solidFill>
                <a:latin typeface="Times New Roman" pitchFamily="18" charset="0"/>
              </a:rPr>
              <a:t>.</a:t>
            </a:r>
            <a:endParaRPr lang="en-US" dirty="0" smtClean="0">
              <a:solidFill>
                <a:schemeClr val="bg1"/>
              </a:solidFill>
              <a:latin typeface="Times New Roman" pitchFamily="18" charset="0"/>
            </a:endParaRPr>
          </a:p>
          <a:p>
            <a:pPr marL="285750" indent="-285750">
              <a:buFontTx/>
              <a:buChar char="-"/>
            </a:pPr>
            <a:r>
              <a:rPr lang="ru-RU" dirty="0" smtClean="0">
                <a:solidFill>
                  <a:schemeClr val="bg1"/>
                </a:solidFill>
                <a:latin typeface="Times New Roman" pitchFamily="18" charset="0"/>
              </a:rPr>
              <a:t>При неэффективности: 3я давящая повязка, если не помогла, то жгут на 2см выше.</a:t>
            </a:r>
          </a:p>
          <a:p>
            <a:pPr marL="285750" indent="-285750">
              <a:buFontTx/>
              <a:buChar char="-"/>
            </a:pPr>
            <a:r>
              <a:rPr lang="ru-RU" dirty="0" smtClean="0">
                <a:solidFill>
                  <a:schemeClr val="bg1"/>
                </a:solidFill>
                <a:latin typeface="Times New Roman" pitchFamily="18" charset="0"/>
              </a:rPr>
              <a:t>Суммарно до 2х часов жгут, далее уже не снимаем, так как по типу </a:t>
            </a:r>
            <a:r>
              <a:rPr lang="en-US" dirty="0" smtClean="0">
                <a:solidFill>
                  <a:schemeClr val="bg1"/>
                </a:solidFill>
                <a:latin typeface="Times New Roman" pitchFamily="18" charset="0"/>
              </a:rPr>
              <a:t>Crash </a:t>
            </a:r>
            <a:r>
              <a:rPr lang="ru-RU" dirty="0" smtClean="0">
                <a:solidFill>
                  <a:schemeClr val="bg1"/>
                </a:solidFill>
                <a:latin typeface="Times New Roman" pitchFamily="18" charset="0"/>
              </a:rPr>
              <a:t>с-</a:t>
            </a:r>
            <a:r>
              <a:rPr lang="ru-RU" dirty="0" err="1" smtClean="0">
                <a:solidFill>
                  <a:schemeClr val="bg1"/>
                </a:solidFill>
                <a:latin typeface="Times New Roman" pitchFamily="18" charset="0"/>
              </a:rPr>
              <a:t>ма</a:t>
            </a:r>
            <a:r>
              <a:rPr lang="ru-RU" dirty="0">
                <a:solidFill>
                  <a:schemeClr val="bg1"/>
                </a:solidFill>
                <a:latin typeface="Times New Roman" pitchFamily="18" charset="0"/>
              </a:rPr>
              <a:t>.</a:t>
            </a:r>
            <a:endParaRPr lang="ru-RU" dirty="0" smtClean="0">
              <a:solidFill>
                <a:schemeClr val="bg1"/>
              </a:solidFill>
              <a:latin typeface="Times New Roman" pitchFamily="18" charset="0"/>
            </a:endParaRPr>
          </a:p>
          <a:p>
            <a:endParaRPr lang="ru-RU" b="1" dirty="0" smtClean="0">
              <a:latin typeface="Times New Roman" pitchFamily="18" charset="0"/>
            </a:endParaRPr>
          </a:p>
          <a:p>
            <a:r>
              <a:rPr lang="ru-RU" b="1" dirty="0" smtClean="0">
                <a:solidFill>
                  <a:schemeClr val="accent6">
                    <a:lumMod val="40000"/>
                    <a:lumOff val="60000"/>
                  </a:schemeClr>
                </a:solidFill>
                <a:latin typeface="Times New Roman" pitchFamily="18" charset="0"/>
              </a:rPr>
              <a:t>Чего </a:t>
            </a:r>
            <a:r>
              <a:rPr lang="ru-RU" b="1" dirty="0">
                <a:solidFill>
                  <a:schemeClr val="accent6">
                    <a:lumMod val="40000"/>
                    <a:lumOff val="60000"/>
                  </a:schemeClr>
                </a:solidFill>
                <a:latin typeface="Times New Roman" pitchFamily="18" charset="0"/>
              </a:rPr>
              <a:t>не </a:t>
            </a:r>
            <a:r>
              <a:rPr lang="ru-RU" b="1" dirty="0" smtClean="0">
                <a:solidFill>
                  <a:schemeClr val="accent6">
                    <a:lumMod val="40000"/>
                    <a:lumOff val="60000"/>
                  </a:schemeClr>
                </a:solidFill>
                <a:latin typeface="Times New Roman" pitchFamily="18" charset="0"/>
              </a:rPr>
              <a:t>делать: </a:t>
            </a:r>
            <a:endParaRPr lang="ru-RU" b="1" dirty="0">
              <a:solidFill>
                <a:schemeClr val="accent6">
                  <a:lumMod val="40000"/>
                  <a:lumOff val="60000"/>
                </a:schemeClr>
              </a:solidFill>
              <a:latin typeface="Times New Roman" pitchFamily="18" charset="0"/>
            </a:endParaRPr>
          </a:p>
          <a:p>
            <a:r>
              <a:rPr lang="ru-RU" dirty="0">
                <a:solidFill>
                  <a:schemeClr val="bg1"/>
                </a:solidFill>
                <a:latin typeface="Times New Roman" pitchFamily="18" charset="0"/>
              </a:rPr>
              <a:t>В рану не лезем руками!</a:t>
            </a:r>
          </a:p>
          <a:p>
            <a:r>
              <a:rPr lang="ru-RU" dirty="0">
                <a:solidFill>
                  <a:schemeClr val="bg1"/>
                </a:solidFill>
                <a:latin typeface="Times New Roman" pitchFamily="18" charset="0"/>
              </a:rPr>
              <a:t>Из раны ничего не достаем! </a:t>
            </a:r>
          </a:p>
          <a:p>
            <a:r>
              <a:rPr lang="ru-RU" dirty="0">
                <a:solidFill>
                  <a:schemeClr val="bg1"/>
                </a:solidFill>
                <a:latin typeface="Times New Roman" pitchFamily="18" charset="0"/>
              </a:rPr>
              <a:t>Не снимаем уже пропитавшуюся </a:t>
            </a:r>
            <a:r>
              <a:rPr lang="ru-RU" dirty="0" smtClean="0">
                <a:solidFill>
                  <a:schemeClr val="bg1"/>
                </a:solidFill>
                <a:latin typeface="Times New Roman" pitchFamily="18" charset="0"/>
              </a:rPr>
              <a:t>повязку!</a:t>
            </a:r>
            <a:endParaRPr lang="ru-RU" dirty="0">
              <a:solidFill>
                <a:schemeClr val="bg1"/>
              </a:solidFill>
              <a:latin typeface="Times New Roman" pitchFamily="18" charset="0"/>
            </a:endParaRPr>
          </a:p>
          <a:p>
            <a:endParaRPr lang="ru-RU" dirty="0">
              <a:latin typeface="Times New Roman" pitchFamily="18" charset="0"/>
            </a:endParaRPr>
          </a:p>
        </p:txBody>
      </p:sp>
      <p:sp>
        <p:nvSpPr>
          <p:cNvPr id="4" name="Заголовок 3"/>
          <p:cNvSpPr>
            <a:spLocks noGrp="1"/>
          </p:cNvSpPr>
          <p:nvPr>
            <p:ph type="title"/>
          </p:nvPr>
        </p:nvSpPr>
        <p:spPr>
          <a:xfrm>
            <a:off x="457200" y="116632"/>
            <a:ext cx="8229600" cy="864096"/>
          </a:xfrm>
        </p:spPr>
        <p:txBody>
          <a:bodyPr>
            <a:normAutofit fontScale="90000"/>
          </a:bodyPr>
          <a:lstStyle/>
          <a:p>
            <a:r>
              <a:rPr lang="ru-RU" dirty="0" smtClean="0"/>
              <a:t/>
            </a:r>
            <a:br>
              <a:rPr lang="ru-RU" dirty="0" smtClean="0"/>
            </a:br>
            <a:r>
              <a:rPr lang="ru-RU" dirty="0" smtClean="0">
                <a:solidFill>
                  <a:srgbClr val="FFC000"/>
                </a:solidFill>
              </a:rPr>
              <a:t>Жгут</a:t>
            </a:r>
            <a:r>
              <a:rPr lang="ru-RU" dirty="0" smtClean="0"/>
              <a:t/>
            </a:r>
            <a:br>
              <a:rPr lang="ru-RU" dirty="0" smtClean="0"/>
            </a:br>
            <a:endParaRPr lang="ru-RU" dirty="0"/>
          </a:p>
        </p:txBody>
      </p:sp>
    </p:spTree>
    <p:extLst>
      <p:ext uri="{BB962C8B-B14F-4D97-AF65-F5344CB8AC3E}">
        <p14:creationId xmlns:p14="http://schemas.microsoft.com/office/powerpoint/2010/main" val="243526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92893" y="0"/>
            <a:ext cx="8229600" cy="1143000"/>
          </a:xfrm>
        </p:spPr>
        <p:txBody>
          <a:bodyPr>
            <a:normAutofit/>
          </a:bodyPr>
          <a:lstStyle/>
          <a:p>
            <a:r>
              <a:rPr lang="ru-RU" sz="4000" dirty="0" smtClean="0">
                <a:solidFill>
                  <a:srgbClr val="FFC000"/>
                </a:solidFill>
              </a:rPr>
              <a:t>Внутреннее кровотечение</a:t>
            </a:r>
            <a:endParaRPr lang="ru-RU" sz="4000" dirty="0">
              <a:solidFill>
                <a:srgbClr val="FFC000"/>
              </a:solidFill>
            </a:endParaRPr>
          </a:p>
        </p:txBody>
      </p:sp>
      <p:sp>
        <p:nvSpPr>
          <p:cNvPr id="3" name="Прямоугольник 2"/>
          <p:cNvSpPr/>
          <p:nvPr/>
        </p:nvSpPr>
        <p:spPr>
          <a:xfrm>
            <a:off x="611560" y="980728"/>
            <a:ext cx="7920880" cy="5355312"/>
          </a:xfrm>
          <a:prstGeom prst="rect">
            <a:avLst/>
          </a:prstGeom>
        </p:spPr>
        <p:txBody>
          <a:bodyPr wrap="square">
            <a:spAutoFit/>
          </a:bodyPr>
          <a:lstStyle/>
          <a:p>
            <a:pPr>
              <a:buFont typeface="Arial"/>
              <a:buChar char="•"/>
            </a:pPr>
            <a:r>
              <a:rPr lang="ru-RU" dirty="0">
                <a:solidFill>
                  <a:schemeClr val="bg1"/>
                </a:solidFill>
                <a:latin typeface="Times New Roman" pitchFamily="18" charset="0"/>
              </a:rPr>
              <a:t>Вызвать "</a:t>
            </a:r>
            <a:r>
              <a:rPr lang="ru-RU" dirty="0" smtClean="0">
                <a:solidFill>
                  <a:schemeClr val="bg1"/>
                </a:solidFill>
                <a:latin typeface="Times New Roman" pitchFamily="18" charset="0"/>
              </a:rPr>
              <a:t>спасателей"</a:t>
            </a:r>
            <a:r>
              <a:rPr lang="ru-RU" b="1" dirty="0" smtClean="0">
                <a:solidFill>
                  <a:schemeClr val="bg1"/>
                </a:solidFill>
                <a:latin typeface="Times New Roman" pitchFamily="18" charset="0"/>
              </a:rPr>
              <a:t>,</a:t>
            </a:r>
            <a:endParaRPr lang="ru-RU" dirty="0">
              <a:solidFill>
                <a:schemeClr val="bg1"/>
              </a:solidFill>
              <a:latin typeface="Times New Roman" pitchFamily="18" charset="0"/>
            </a:endParaRPr>
          </a:p>
          <a:p>
            <a:pPr>
              <a:buFont typeface="Arial"/>
              <a:buChar char="•"/>
            </a:pPr>
            <a:r>
              <a:rPr lang="ru-RU" dirty="0">
                <a:solidFill>
                  <a:schemeClr val="bg1"/>
                </a:solidFill>
                <a:latin typeface="Times New Roman" pitchFamily="18" charset="0"/>
              </a:rPr>
              <a:t>Холод на область живота</a:t>
            </a:r>
          </a:p>
          <a:p>
            <a:pPr>
              <a:buFont typeface="Arial"/>
              <a:buChar char="•"/>
            </a:pPr>
            <a:r>
              <a:rPr lang="ru-RU" dirty="0">
                <a:solidFill>
                  <a:schemeClr val="bg1"/>
                </a:solidFill>
                <a:latin typeface="Times New Roman" pitchFamily="18" charset="0"/>
              </a:rPr>
              <a:t>Противошоковые меры </a:t>
            </a:r>
          </a:p>
          <a:p>
            <a:pPr>
              <a:buFont typeface="Arial"/>
              <a:buChar char="•"/>
            </a:pPr>
            <a:r>
              <a:rPr lang="ru-RU" dirty="0">
                <a:solidFill>
                  <a:schemeClr val="bg1"/>
                </a:solidFill>
                <a:latin typeface="Times New Roman" pitchFamily="18" charset="0"/>
              </a:rPr>
              <a:t>Транспортировать в сидячем положении </a:t>
            </a:r>
          </a:p>
          <a:p>
            <a:endParaRPr lang="ru-RU" b="1" dirty="0" smtClean="0">
              <a:latin typeface="Times New Roman" pitchFamily="18" charset="0"/>
            </a:endParaRPr>
          </a:p>
          <a:p>
            <a:r>
              <a:rPr lang="ru-RU" b="1" dirty="0" smtClean="0">
                <a:solidFill>
                  <a:srgbClr val="FFC000"/>
                </a:solidFill>
                <a:latin typeface="Times New Roman" pitchFamily="18" charset="0"/>
              </a:rPr>
              <a:t>Признаки </a:t>
            </a:r>
            <a:r>
              <a:rPr lang="ru-RU" b="1" dirty="0">
                <a:solidFill>
                  <a:srgbClr val="FFC000"/>
                </a:solidFill>
                <a:latin typeface="Times New Roman" pitchFamily="18" charset="0"/>
              </a:rPr>
              <a:t>и симптомы внутреннего </a:t>
            </a:r>
            <a:r>
              <a:rPr lang="ru-RU" b="1" dirty="0" smtClean="0">
                <a:solidFill>
                  <a:srgbClr val="FFC000"/>
                </a:solidFill>
                <a:latin typeface="Times New Roman" pitchFamily="18" charset="0"/>
              </a:rPr>
              <a:t>кровотечения:</a:t>
            </a:r>
            <a:endParaRPr lang="ru-RU" b="1" dirty="0">
              <a:solidFill>
                <a:srgbClr val="FFC000"/>
              </a:solidFill>
              <a:latin typeface="Times New Roman" pitchFamily="18" charset="0"/>
            </a:endParaRPr>
          </a:p>
          <a:p>
            <a:pPr>
              <a:buFont typeface="Arial"/>
              <a:buChar char="•"/>
            </a:pPr>
            <a:r>
              <a:rPr lang="ru-RU" dirty="0">
                <a:solidFill>
                  <a:schemeClr val="bg1"/>
                </a:solidFill>
                <a:latin typeface="Times New Roman" pitchFamily="18" charset="0"/>
              </a:rPr>
              <a:t>человек слабеет, боли может и не быть </a:t>
            </a:r>
          </a:p>
          <a:p>
            <a:pPr>
              <a:buFont typeface="Arial"/>
              <a:buChar char="•"/>
            </a:pPr>
            <a:r>
              <a:rPr lang="ru-RU" dirty="0">
                <a:solidFill>
                  <a:schemeClr val="bg1"/>
                </a:solidFill>
                <a:latin typeface="Times New Roman" pitchFamily="18" charset="0"/>
              </a:rPr>
              <a:t>бледность, холодный пот, озноб </a:t>
            </a:r>
          </a:p>
          <a:p>
            <a:pPr>
              <a:buFont typeface="Arial"/>
              <a:buChar char="•"/>
            </a:pPr>
            <a:r>
              <a:rPr lang="ru-RU" dirty="0">
                <a:solidFill>
                  <a:schemeClr val="bg1"/>
                </a:solidFill>
                <a:latin typeface="Times New Roman" pitchFamily="18" charset="0"/>
              </a:rPr>
              <a:t>«мушки перед глазами», головокружение </a:t>
            </a:r>
          </a:p>
          <a:p>
            <a:pPr>
              <a:buFont typeface="Arial"/>
              <a:buChar char="•"/>
            </a:pPr>
            <a:r>
              <a:rPr lang="ru-RU" dirty="0">
                <a:solidFill>
                  <a:schemeClr val="bg1"/>
                </a:solidFill>
                <a:latin typeface="Times New Roman" pitchFamily="18" charset="0"/>
              </a:rPr>
              <a:t>дыхание слабое, поверхностное </a:t>
            </a:r>
          </a:p>
          <a:p>
            <a:pPr>
              <a:buFont typeface="Arial"/>
              <a:buChar char="•"/>
            </a:pPr>
            <a:r>
              <a:rPr lang="ru-RU" dirty="0">
                <a:solidFill>
                  <a:schemeClr val="bg1"/>
                </a:solidFill>
                <a:latin typeface="Times New Roman" pitchFamily="18" charset="0"/>
              </a:rPr>
              <a:t>вздутый, твердый, болезненный при надавливании </a:t>
            </a:r>
            <a:r>
              <a:rPr lang="ru-RU" dirty="0" smtClean="0">
                <a:solidFill>
                  <a:schemeClr val="bg1"/>
                </a:solidFill>
                <a:latin typeface="Times New Roman" pitchFamily="18" charset="0"/>
              </a:rPr>
              <a:t>живот, </a:t>
            </a:r>
            <a:r>
              <a:rPr lang="ru-RU" dirty="0">
                <a:solidFill>
                  <a:schemeClr val="bg1"/>
                </a:solidFill>
                <a:latin typeface="Times New Roman" pitchFamily="18" charset="0"/>
              </a:rPr>
              <a:t>«поза </a:t>
            </a:r>
            <a:r>
              <a:rPr lang="ru-RU" dirty="0" smtClean="0">
                <a:solidFill>
                  <a:schemeClr val="bg1"/>
                </a:solidFill>
                <a:latin typeface="Times New Roman" pitchFamily="18" charset="0"/>
              </a:rPr>
              <a:t>эмбриона»</a:t>
            </a:r>
          </a:p>
          <a:p>
            <a:pPr>
              <a:buFont typeface="Arial"/>
              <a:buChar char="•"/>
            </a:pPr>
            <a:r>
              <a:rPr lang="ru-RU" dirty="0" smtClean="0">
                <a:solidFill>
                  <a:schemeClr val="bg1"/>
                </a:solidFill>
                <a:latin typeface="Times New Roman" pitchFamily="18" charset="0"/>
              </a:rPr>
              <a:t>ссадины, синяки на туловище</a:t>
            </a:r>
          </a:p>
          <a:p>
            <a:pPr>
              <a:buFont typeface="Arial"/>
              <a:buChar char="•"/>
            </a:pPr>
            <a:r>
              <a:rPr lang="ru-RU" dirty="0">
                <a:solidFill>
                  <a:schemeClr val="bg1"/>
                </a:solidFill>
                <a:latin typeface="Times New Roman" pitchFamily="18" charset="0"/>
              </a:rPr>
              <a:t>с</a:t>
            </a:r>
            <a:r>
              <a:rPr lang="ru-RU" dirty="0" smtClean="0">
                <a:solidFill>
                  <a:schemeClr val="bg1"/>
                </a:solidFill>
                <a:latin typeface="Times New Roman" pitchFamily="18" charset="0"/>
              </a:rPr>
              <a:t>имптомы </a:t>
            </a:r>
            <a:r>
              <a:rPr lang="ru-RU" dirty="0">
                <a:solidFill>
                  <a:schemeClr val="bg1"/>
                </a:solidFill>
                <a:latin typeface="Times New Roman" pitchFamily="18" charset="0"/>
              </a:rPr>
              <a:t>перелома костей </a:t>
            </a:r>
            <a:r>
              <a:rPr lang="ru-RU" dirty="0" smtClean="0">
                <a:solidFill>
                  <a:schemeClr val="bg1"/>
                </a:solidFill>
                <a:latin typeface="Times New Roman" pitchFamily="18" charset="0"/>
              </a:rPr>
              <a:t>таза</a:t>
            </a:r>
          </a:p>
          <a:p>
            <a:pPr>
              <a:buFont typeface="Arial"/>
              <a:buChar char="•"/>
            </a:pPr>
            <a:r>
              <a:rPr lang="ru-RU" dirty="0">
                <a:solidFill>
                  <a:schemeClr val="bg1"/>
                </a:solidFill>
                <a:latin typeface="Times New Roman" pitchFamily="18" charset="0"/>
              </a:rPr>
              <a:t>п</a:t>
            </a:r>
            <a:r>
              <a:rPr lang="ru-RU" dirty="0" smtClean="0">
                <a:solidFill>
                  <a:schemeClr val="bg1"/>
                </a:solidFill>
                <a:latin typeface="Times New Roman" pitchFamily="18" charset="0"/>
              </a:rPr>
              <a:t>ереломы </a:t>
            </a:r>
            <a:r>
              <a:rPr lang="ru-RU" dirty="0">
                <a:solidFill>
                  <a:schemeClr val="bg1"/>
                </a:solidFill>
                <a:latin typeface="Times New Roman" pitchFamily="18" charset="0"/>
              </a:rPr>
              <a:t>крупных костей конечностей (бедро, плечо, голень)</a:t>
            </a:r>
          </a:p>
          <a:p>
            <a:endParaRPr lang="ru-RU" dirty="0">
              <a:latin typeface="Times New Roman" pitchFamily="18" charset="0"/>
            </a:endParaRPr>
          </a:p>
          <a:p>
            <a:r>
              <a:rPr lang="ru-RU" b="1" dirty="0">
                <a:solidFill>
                  <a:srgbClr val="FFC000"/>
                </a:solidFill>
                <a:latin typeface="Times New Roman" pitchFamily="18" charset="0"/>
              </a:rPr>
              <a:t>Чего не </a:t>
            </a:r>
            <a:r>
              <a:rPr lang="ru-RU" b="1" dirty="0" smtClean="0">
                <a:solidFill>
                  <a:srgbClr val="FFC000"/>
                </a:solidFill>
                <a:latin typeface="Times New Roman" pitchFamily="18" charset="0"/>
              </a:rPr>
              <a:t>делать:</a:t>
            </a:r>
            <a:endParaRPr lang="ru-RU" b="1" dirty="0">
              <a:solidFill>
                <a:srgbClr val="FFC000"/>
              </a:solidFill>
              <a:latin typeface="Times New Roman" pitchFamily="18" charset="0"/>
            </a:endParaRPr>
          </a:p>
          <a:p>
            <a:pPr>
              <a:buFont typeface="Arial"/>
              <a:buChar char="•"/>
            </a:pPr>
            <a:r>
              <a:rPr lang="ru-RU" dirty="0" smtClean="0">
                <a:solidFill>
                  <a:schemeClr val="bg1"/>
                </a:solidFill>
                <a:latin typeface="Times New Roman" pitchFamily="18" charset="0"/>
              </a:rPr>
              <a:t>не </a:t>
            </a:r>
            <a:r>
              <a:rPr lang="ru-RU" dirty="0">
                <a:solidFill>
                  <a:schemeClr val="bg1"/>
                </a:solidFill>
                <a:latin typeface="Times New Roman" pitchFamily="18" charset="0"/>
              </a:rPr>
              <a:t>кормить</a:t>
            </a:r>
          </a:p>
          <a:p>
            <a:pPr>
              <a:buFont typeface="Arial"/>
              <a:buChar char="•"/>
            </a:pPr>
            <a:r>
              <a:rPr lang="ru-RU" dirty="0">
                <a:solidFill>
                  <a:schemeClr val="bg1"/>
                </a:solidFill>
                <a:latin typeface="Times New Roman" pitchFamily="18" charset="0"/>
              </a:rPr>
              <a:t>не </a:t>
            </a:r>
            <a:r>
              <a:rPr lang="ru-RU" dirty="0" smtClean="0">
                <a:solidFill>
                  <a:schemeClr val="bg1"/>
                </a:solidFill>
                <a:latin typeface="Times New Roman" pitchFamily="18" charset="0"/>
              </a:rPr>
              <a:t>поить</a:t>
            </a:r>
          </a:p>
          <a:p>
            <a:r>
              <a:rPr lang="ru-RU" b="1" dirty="0">
                <a:solidFill>
                  <a:srgbClr val="FFC000"/>
                </a:solidFill>
                <a:latin typeface="Times New Roman" pitchFamily="18" charset="0"/>
              </a:rPr>
              <a:t>Что делать: срочно вниз, в больницу</a:t>
            </a:r>
          </a:p>
        </p:txBody>
      </p:sp>
    </p:spTree>
    <p:extLst>
      <p:ext uri="{BB962C8B-B14F-4D97-AF65-F5344CB8AC3E}">
        <p14:creationId xmlns:p14="http://schemas.microsoft.com/office/powerpoint/2010/main" val="563537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dirty="0" smtClean="0">
                <a:solidFill>
                  <a:srgbClr val="FFC000"/>
                </a:solidFill>
              </a:rPr>
              <a:t>Травмы</a:t>
            </a:r>
            <a:endParaRPr lang="ru-RU" dirty="0">
              <a:solidFill>
                <a:srgbClr val="FFC000"/>
              </a:solidFill>
            </a:endParaRPr>
          </a:p>
        </p:txBody>
      </p:sp>
      <p:sp>
        <p:nvSpPr>
          <p:cNvPr id="3" name="Объект 2"/>
          <p:cNvSpPr>
            <a:spLocks noGrp="1"/>
          </p:cNvSpPr>
          <p:nvPr>
            <p:ph idx="1"/>
          </p:nvPr>
        </p:nvSpPr>
        <p:spPr/>
        <p:txBody>
          <a:bodyPr/>
          <a:lstStyle/>
          <a:p>
            <a:r>
              <a:rPr lang="ru-RU" dirty="0" smtClean="0">
                <a:solidFill>
                  <a:srgbClr val="FFFF00"/>
                </a:solidFill>
              </a:rPr>
              <a:t>Повреждения мягких тканей</a:t>
            </a:r>
          </a:p>
          <a:p>
            <a:pPr marL="0" indent="0">
              <a:buNone/>
            </a:pPr>
            <a:endParaRPr lang="ru-RU" dirty="0" smtClean="0">
              <a:solidFill>
                <a:srgbClr val="FFFF00"/>
              </a:solidFill>
            </a:endParaRPr>
          </a:p>
          <a:p>
            <a:r>
              <a:rPr lang="ru-RU" dirty="0" smtClean="0">
                <a:solidFill>
                  <a:srgbClr val="FFFF00"/>
                </a:solidFill>
              </a:rPr>
              <a:t>Вывихи</a:t>
            </a:r>
          </a:p>
          <a:p>
            <a:pPr marL="0" indent="0">
              <a:buNone/>
            </a:pPr>
            <a:endParaRPr lang="ru-RU" dirty="0" smtClean="0">
              <a:solidFill>
                <a:srgbClr val="FFFF00"/>
              </a:solidFill>
            </a:endParaRPr>
          </a:p>
          <a:p>
            <a:r>
              <a:rPr lang="ru-RU" dirty="0" smtClean="0">
                <a:solidFill>
                  <a:srgbClr val="FFFF00"/>
                </a:solidFill>
              </a:rPr>
              <a:t>Переломы</a:t>
            </a:r>
          </a:p>
          <a:p>
            <a:pPr marL="0" indent="0">
              <a:buNone/>
            </a:pPr>
            <a:endParaRPr lang="ru-RU" dirty="0"/>
          </a:p>
        </p:txBody>
      </p:sp>
    </p:spTree>
    <p:extLst>
      <p:ext uri="{BB962C8B-B14F-4D97-AF65-F5344CB8AC3E}">
        <p14:creationId xmlns:p14="http://schemas.microsoft.com/office/powerpoint/2010/main" val="4237115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Заголовок 2"/>
          <p:cNvSpPr>
            <a:spLocks noGrp="1"/>
          </p:cNvSpPr>
          <p:nvPr>
            <p:ph type="title"/>
          </p:nvPr>
        </p:nvSpPr>
        <p:spPr/>
        <p:txBody>
          <a:bodyPr>
            <a:normAutofit fontScale="90000"/>
          </a:bodyPr>
          <a:lstStyle/>
          <a:p>
            <a:r>
              <a:rPr lang="ru-RU" dirty="0" smtClean="0">
                <a:solidFill>
                  <a:srgbClr val="FFC000"/>
                </a:solidFill>
              </a:rPr>
              <a:t>Первая помощь при повреждениях мягких тканей</a:t>
            </a:r>
            <a:endParaRPr lang="ru-RU" dirty="0">
              <a:solidFill>
                <a:srgbClr val="FFC000"/>
              </a:solidFill>
            </a:endParaRPr>
          </a:p>
        </p:txBody>
      </p:sp>
      <p:sp>
        <p:nvSpPr>
          <p:cNvPr id="4" name="Прямоугольник 3"/>
          <p:cNvSpPr/>
          <p:nvPr/>
        </p:nvSpPr>
        <p:spPr>
          <a:xfrm>
            <a:off x="683568" y="1772817"/>
            <a:ext cx="7704856" cy="5386090"/>
          </a:xfrm>
          <a:prstGeom prst="rect">
            <a:avLst/>
          </a:prstGeom>
        </p:spPr>
        <p:txBody>
          <a:bodyPr wrap="square">
            <a:spAutoFit/>
          </a:bodyPr>
          <a:lstStyle/>
          <a:p>
            <a:pPr marL="457200" lvl="0" indent="-457200">
              <a:buFont typeface="Arial" pitchFamily="34" charset="0"/>
              <a:buChar char="•"/>
            </a:pPr>
            <a:r>
              <a:rPr lang="ru-RU" sz="2800" dirty="0">
                <a:solidFill>
                  <a:schemeClr val="bg1"/>
                </a:solidFill>
                <a:latin typeface="Times New Roman" pitchFamily="18" charset="0"/>
              </a:rPr>
              <a:t>Холод на место повреждения (с перерывом на 20-30 мин. каждые 2-3 часа) в 1-2-е </a:t>
            </a:r>
            <a:r>
              <a:rPr lang="ru-RU" sz="2800" dirty="0" smtClean="0">
                <a:solidFill>
                  <a:schemeClr val="bg1"/>
                </a:solidFill>
                <a:latin typeface="Times New Roman" pitchFamily="18" charset="0"/>
              </a:rPr>
              <a:t>сутки</a:t>
            </a:r>
          </a:p>
          <a:p>
            <a:pPr marL="457200" indent="-457200">
              <a:buFont typeface="Arial" pitchFamily="34" charset="0"/>
              <a:buChar char="•"/>
            </a:pPr>
            <a:r>
              <a:rPr lang="ru-RU" sz="2800" dirty="0" smtClean="0">
                <a:solidFill>
                  <a:schemeClr val="bg1"/>
                </a:solidFill>
                <a:latin typeface="Times New Roman" pitchFamily="18" charset="0"/>
              </a:rPr>
              <a:t>Иммобилизация , наложение тугой давящей повязки</a:t>
            </a:r>
          </a:p>
          <a:p>
            <a:pPr marL="457200" indent="-457200">
              <a:buFont typeface="Arial" pitchFamily="34" charset="0"/>
              <a:buChar char="•"/>
            </a:pPr>
            <a:r>
              <a:rPr lang="ru-RU" sz="2800" dirty="0">
                <a:solidFill>
                  <a:schemeClr val="bg1"/>
                </a:solidFill>
                <a:latin typeface="Times New Roman" pitchFamily="18" charset="0"/>
              </a:rPr>
              <a:t>Стараться держать конечность в приподнятом положении - это уменьшит </a:t>
            </a:r>
            <a:r>
              <a:rPr lang="ru-RU" sz="2800" dirty="0" smtClean="0">
                <a:solidFill>
                  <a:schemeClr val="bg1"/>
                </a:solidFill>
                <a:latin typeface="Times New Roman" pitchFamily="18" charset="0"/>
              </a:rPr>
              <a:t>внутреннее </a:t>
            </a:r>
            <a:r>
              <a:rPr lang="ru-RU" sz="2800" dirty="0">
                <a:solidFill>
                  <a:schemeClr val="bg1"/>
                </a:solidFill>
                <a:latin typeface="Times New Roman" pitchFamily="18" charset="0"/>
              </a:rPr>
              <a:t>или внешнее </a:t>
            </a:r>
            <a:r>
              <a:rPr lang="ru-RU" sz="2800" dirty="0" smtClean="0">
                <a:solidFill>
                  <a:schemeClr val="bg1"/>
                </a:solidFill>
                <a:latin typeface="Times New Roman" pitchFamily="18" charset="0"/>
              </a:rPr>
              <a:t>кровотечение</a:t>
            </a:r>
          </a:p>
          <a:p>
            <a:pPr marL="457200" indent="-457200">
              <a:buFont typeface="Arial" pitchFamily="34" charset="0"/>
              <a:buChar char="•"/>
            </a:pPr>
            <a:r>
              <a:rPr lang="ru-RU" sz="2800" dirty="0" smtClean="0">
                <a:solidFill>
                  <a:schemeClr val="bg1"/>
                </a:solidFill>
                <a:latin typeface="Times New Roman" pitchFamily="18" charset="0"/>
              </a:rPr>
              <a:t>Мази (наружная терапия, в первые 1-2 дня –</a:t>
            </a:r>
            <a:r>
              <a:rPr lang="ru-RU" sz="2800" dirty="0" err="1" smtClean="0">
                <a:solidFill>
                  <a:schemeClr val="bg1"/>
                </a:solidFill>
                <a:latin typeface="Times New Roman" pitchFamily="18" charset="0"/>
              </a:rPr>
              <a:t>троксевазин</a:t>
            </a:r>
            <a:r>
              <a:rPr lang="ru-RU" sz="2800" dirty="0" smtClean="0">
                <a:solidFill>
                  <a:schemeClr val="bg1"/>
                </a:solidFill>
                <a:latin typeface="Times New Roman" pitchFamily="18" charset="0"/>
              </a:rPr>
              <a:t>, </a:t>
            </a:r>
            <a:r>
              <a:rPr lang="ru-RU" sz="2800" dirty="0" err="1" smtClean="0">
                <a:solidFill>
                  <a:schemeClr val="bg1"/>
                </a:solidFill>
                <a:latin typeface="Times New Roman" pitchFamily="18" charset="0"/>
              </a:rPr>
              <a:t>лиотон</a:t>
            </a:r>
            <a:r>
              <a:rPr lang="ru-RU" sz="2800" dirty="0" smtClean="0">
                <a:solidFill>
                  <a:schemeClr val="bg1"/>
                </a:solidFill>
                <a:latin typeface="Times New Roman" pitchFamily="18" charset="0"/>
              </a:rPr>
              <a:t>, </a:t>
            </a:r>
            <a:r>
              <a:rPr lang="ru-RU" sz="2800" dirty="0" err="1" smtClean="0">
                <a:solidFill>
                  <a:schemeClr val="bg1"/>
                </a:solidFill>
                <a:latin typeface="Times New Roman" pitchFamily="18" charset="0"/>
              </a:rPr>
              <a:t>гепариновая</a:t>
            </a:r>
            <a:r>
              <a:rPr lang="ru-RU" sz="2800" dirty="0" smtClean="0">
                <a:solidFill>
                  <a:schemeClr val="bg1"/>
                </a:solidFill>
                <a:latin typeface="Times New Roman" pitchFamily="18" charset="0"/>
              </a:rPr>
              <a:t> мазь; мази с НПВС)</a:t>
            </a:r>
            <a:endParaRPr lang="ru-RU" sz="2800" dirty="0">
              <a:solidFill>
                <a:schemeClr val="bg1"/>
              </a:solidFill>
              <a:latin typeface="Times New Roman" pitchFamily="18" charset="0"/>
            </a:endParaRPr>
          </a:p>
          <a:p>
            <a:endParaRPr lang="ru-RU" sz="2800" dirty="0" smtClean="0">
              <a:solidFill>
                <a:schemeClr val="bg1"/>
              </a:solidFill>
              <a:latin typeface="Times New Roman" pitchFamily="18" charset="0"/>
            </a:endParaRPr>
          </a:p>
          <a:p>
            <a:endParaRPr lang="ru-RU" dirty="0">
              <a:solidFill>
                <a:schemeClr val="bg1"/>
              </a:solidFill>
              <a:latin typeface="Times New Roman" pitchFamily="18" charset="0"/>
            </a:endParaRPr>
          </a:p>
          <a:p>
            <a:pPr lvl="0"/>
            <a:endParaRPr lang="ru-RU" dirty="0">
              <a:latin typeface="Times New Roman" pitchFamily="18" charset="0"/>
            </a:endParaRPr>
          </a:p>
        </p:txBody>
      </p:sp>
    </p:spTree>
    <p:extLst>
      <p:ext uri="{BB962C8B-B14F-4D97-AF65-F5344CB8AC3E}">
        <p14:creationId xmlns:p14="http://schemas.microsoft.com/office/powerpoint/2010/main" val="2078789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a:bodyPr>
          <a:lstStyle/>
          <a:p>
            <a:r>
              <a:rPr lang="ru-RU" sz="4000" dirty="0">
                <a:solidFill>
                  <a:srgbClr val="FFC000"/>
                </a:solidFill>
              </a:rPr>
              <a:t>Первая помощь при вывихах</a:t>
            </a:r>
          </a:p>
        </p:txBody>
      </p:sp>
      <p:sp>
        <p:nvSpPr>
          <p:cNvPr id="3" name="Объект 2"/>
          <p:cNvSpPr>
            <a:spLocks noGrp="1"/>
          </p:cNvSpPr>
          <p:nvPr>
            <p:ph idx="1"/>
          </p:nvPr>
        </p:nvSpPr>
        <p:spPr/>
        <p:txBody>
          <a:bodyPr>
            <a:normAutofit fontScale="92500" lnSpcReduction="20000"/>
          </a:bodyPr>
          <a:lstStyle/>
          <a:p>
            <a:r>
              <a:rPr lang="ru-RU" dirty="0">
                <a:solidFill>
                  <a:schemeClr val="bg1"/>
                </a:solidFill>
              </a:rPr>
              <a:t>Обезболить. </a:t>
            </a:r>
            <a:r>
              <a:rPr lang="ru-RU" dirty="0" err="1">
                <a:solidFill>
                  <a:schemeClr val="bg1"/>
                </a:solidFill>
              </a:rPr>
              <a:t>Кеторол</a:t>
            </a:r>
            <a:r>
              <a:rPr lang="ru-RU" dirty="0">
                <a:solidFill>
                  <a:schemeClr val="bg1"/>
                </a:solidFill>
              </a:rPr>
              <a:t> 2 мл внутримышечно, повторять через 6 часов, либо по 1 таб. через 6 часов</a:t>
            </a:r>
          </a:p>
          <a:p>
            <a:pPr lvl="0"/>
            <a:r>
              <a:rPr lang="ru-RU" dirty="0" err="1" smtClean="0">
                <a:solidFill>
                  <a:schemeClr val="bg1"/>
                </a:solidFill>
              </a:rPr>
              <a:t>Иммобилизировать</a:t>
            </a:r>
            <a:r>
              <a:rPr lang="ru-RU" dirty="0" smtClean="0">
                <a:solidFill>
                  <a:schemeClr val="bg1"/>
                </a:solidFill>
              </a:rPr>
              <a:t> </a:t>
            </a:r>
            <a:r>
              <a:rPr lang="ru-RU" dirty="0">
                <a:solidFill>
                  <a:schemeClr val="bg1"/>
                </a:solidFill>
              </a:rPr>
              <a:t>(обездвижить) </a:t>
            </a:r>
            <a:r>
              <a:rPr lang="ru-RU" dirty="0" smtClean="0">
                <a:solidFill>
                  <a:schemeClr val="bg1"/>
                </a:solidFill>
              </a:rPr>
              <a:t>конечность. Не </a:t>
            </a:r>
            <a:r>
              <a:rPr lang="ru-RU" dirty="0">
                <a:solidFill>
                  <a:schemeClr val="bg1"/>
                </a:solidFill>
              </a:rPr>
              <a:t>пытайтесь вправить вывих самостоятельно (можно повредить связки и сосудисто- нервный пучок</a:t>
            </a:r>
            <a:r>
              <a:rPr lang="ru-RU" dirty="0" smtClean="0">
                <a:solidFill>
                  <a:schemeClr val="bg1"/>
                </a:solidFill>
              </a:rPr>
              <a:t>)!</a:t>
            </a:r>
          </a:p>
          <a:p>
            <a:pPr lvl="0"/>
            <a:r>
              <a:rPr lang="ru-RU" dirty="0" smtClean="0">
                <a:solidFill>
                  <a:schemeClr val="bg1"/>
                </a:solidFill>
              </a:rPr>
              <a:t>Приложить холод на сустав, </a:t>
            </a:r>
            <a:r>
              <a:rPr lang="ru-RU" dirty="0">
                <a:solidFill>
                  <a:schemeClr val="bg1"/>
                </a:solidFill>
              </a:rPr>
              <a:t>но предварительно проверить пульс на поврежденной </a:t>
            </a:r>
            <a:r>
              <a:rPr lang="ru-RU" dirty="0" smtClean="0">
                <a:solidFill>
                  <a:schemeClr val="bg1"/>
                </a:solidFill>
              </a:rPr>
              <a:t>конечности</a:t>
            </a:r>
          </a:p>
          <a:p>
            <a:pPr lvl="0"/>
            <a:r>
              <a:rPr lang="ru-RU" dirty="0" smtClean="0">
                <a:solidFill>
                  <a:schemeClr val="bg1"/>
                </a:solidFill>
              </a:rPr>
              <a:t>Госпитализация</a:t>
            </a:r>
            <a:endParaRPr lang="ru-RU" dirty="0">
              <a:solidFill>
                <a:schemeClr val="bg1"/>
              </a:solidFill>
            </a:endParaRPr>
          </a:p>
        </p:txBody>
      </p:sp>
    </p:spTree>
    <p:extLst>
      <p:ext uri="{BB962C8B-B14F-4D97-AF65-F5344CB8AC3E}">
        <p14:creationId xmlns:p14="http://schemas.microsoft.com/office/powerpoint/2010/main" val="32143095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a:bodyPr>
          <a:lstStyle/>
          <a:p>
            <a:r>
              <a:rPr lang="ru-RU" sz="4000" dirty="0">
                <a:solidFill>
                  <a:srgbClr val="FFC000"/>
                </a:solidFill>
              </a:rPr>
              <a:t>Первая помощь при переломах</a:t>
            </a:r>
          </a:p>
        </p:txBody>
      </p:sp>
      <p:sp>
        <p:nvSpPr>
          <p:cNvPr id="3" name="Объект 2"/>
          <p:cNvSpPr>
            <a:spLocks noGrp="1"/>
          </p:cNvSpPr>
          <p:nvPr>
            <p:ph idx="1"/>
          </p:nvPr>
        </p:nvSpPr>
        <p:spPr>
          <a:xfrm>
            <a:off x="457200" y="1600200"/>
            <a:ext cx="8229600" cy="4781128"/>
          </a:xfrm>
        </p:spPr>
        <p:txBody>
          <a:bodyPr>
            <a:normAutofit fontScale="55000" lnSpcReduction="20000"/>
          </a:bodyPr>
          <a:lstStyle/>
          <a:p>
            <a:r>
              <a:rPr lang="ru-RU" sz="3400" dirty="0" smtClean="0">
                <a:solidFill>
                  <a:srgbClr val="FFFF00"/>
                </a:solidFill>
              </a:rPr>
              <a:t>Закрытые</a:t>
            </a:r>
            <a:r>
              <a:rPr lang="ru-RU" sz="3400" dirty="0" smtClean="0">
                <a:solidFill>
                  <a:schemeClr val="bg1"/>
                </a:solidFill>
              </a:rPr>
              <a:t> (без нарушения целостности кожных покровов)</a:t>
            </a:r>
          </a:p>
          <a:p>
            <a:r>
              <a:rPr lang="ru-RU" sz="3400" dirty="0" smtClean="0">
                <a:solidFill>
                  <a:srgbClr val="FFFF00"/>
                </a:solidFill>
              </a:rPr>
              <a:t>Открытые </a:t>
            </a:r>
            <a:r>
              <a:rPr lang="ru-RU" sz="3400" dirty="0" smtClean="0">
                <a:solidFill>
                  <a:schemeClr val="bg1"/>
                </a:solidFill>
              </a:rPr>
              <a:t>( с нарушением)</a:t>
            </a:r>
          </a:p>
          <a:p>
            <a:endParaRPr lang="ru-RU" b="1" dirty="0" smtClean="0">
              <a:solidFill>
                <a:srgbClr val="FFFF00"/>
              </a:solidFill>
            </a:endParaRPr>
          </a:p>
          <a:p>
            <a:pPr marL="0" indent="0" algn="ctr">
              <a:buNone/>
            </a:pPr>
            <a:r>
              <a:rPr lang="ru-RU" b="1" dirty="0">
                <a:solidFill>
                  <a:srgbClr val="FFFF00"/>
                </a:solidFill>
              </a:rPr>
              <a:t> </a:t>
            </a:r>
            <a:r>
              <a:rPr lang="ru-RU" b="1" dirty="0" smtClean="0">
                <a:solidFill>
                  <a:srgbClr val="FFFF00"/>
                </a:solidFill>
              </a:rPr>
              <a:t> </a:t>
            </a:r>
            <a:r>
              <a:rPr lang="ru-RU" sz="4000" b="1" dirty="0" smtClean="0">
                <a:solidFill>
                  <a:srgbClr val="FFFF00"/>
                </a:solidFill>
              </a:rPr>
              <a:t>Первая помощь</a:t>
            </a:r>
            <a:endParaRPr lang="ru-RU" sz="4000" dirty="0">
              <a:solidFill>
                <a:srgbClr val="FFFF00"/>
              </a:solidFill>
            </a:endParaRPr>
          </a:p>
          <a:p>
            <a:pPr marL="514350" indent="-514350">
              <a:buAutoNum type="arabicPeriod"/>
            </a:pPr>
            <a:r>
              <a:rPr lang="ru-RU" sz="4000" dirty="0" smtClean="0">
                <a:solidFill>
                  <a:schemeClr val="bg1"/>
                </a:solidFill>
              </a:rPr>
              <a:t>Остановить кровотечение при открытом переломе, обработать края </a:t>
            </a:r>
            <a:r>
              <a:rPr lang="ru-RU" sz="4000" dirty="0" smtClean="0">
                <a:solidFill>
                  <a:schemeClr val="bg1"/>
                </a:solidFill>
              </a:rPr>
              <a:t>раны</a:t>
            </a:r>
          </a:p>
          <a:p>
            <a:pPr marL="0" indent="0">
              <a:buNone/>
            </a:pPr>
            <a:r>
              <a:rPr lang="ru-RU" sz="4000" dirty="0" smtClean="0">
                <a:solidFill>
                  <a:srgbClr val="FFC000"/>
                </a:solidFill>
              </a:rPr>
              <a:t>ИК – </a:t>
            </a:r>
            <a:r>
              <a:rPr lang="ru-RU" sz="4000" dirty="0" err="1" smtClean="0">
                <a:solidFill>
                  <a:srgbClr val="FFC000"/>
                </a:solidFill>
              </a:rPr>
              <a:t>жгут+асептическая</a:t>
            </a:r>
            <a:r>
              <a:rPr lang="ru-RU" sz="4000" dirty="0" smtClean="0">
                <a:solidFill>
                  <a:srgbClr val="FFC000"/>
                </a:solidFill>
              </a:rPr>
              <a:t> повязка; не ИК – </a:t>
            </a:r>
            <a:r>
              <a:rPr lang="ru-RU" sz="4000" dirty="0" err="1" smtClean="0">
                <a:solidFill>
                  <a:srgbClr val="FFC000"/>
                </a:solidFill>
              </a:rPr>
              <a:t>асептич.повязка</a:t>
            </a:r>
            <a:endParaRPr lang="ru-RU" sz="4000" dirty="0" smtClean="0">
              <a:solidFill>
                <a:srgbClr val="FFC000"/>
              </a:solidFill>
            </a:endParaRPr>
          </a:p>
          <a:p>
            <a:pPr marL="0" indent="0">
              <a:buNone/>
            </a:pPr>
            <a:r>
              <a:rPr lang="ru-RU" sz="4000" dirty="0" smtClean="0">
                <a:solidFill>
                  <a:srgbClr val="FFC000"/>
                </a:solidFill>
              </a:rPr>
              <a:t>Отрыв конечности с ИК – жгут, и не снимаем его!</a:t>
            </a:r>
          </a:p>
          <a:p>
            <a:pPr marL="0" indent="0">
              <a:buNone/>
            </a:pPr>
            <a:endParaRPr lang="ru-RU" sz="4000" dirty="0" smtClean="0">
              <a:solidFill>
                <a:srgbClr val="FFC000"/>
              </a:solidFill>
            </a:endParaRPr>
          </a:p>
          <a:p>
            <a:pPr marL="0" indent="0">
              <a:buNone/>
            </a:pPr>
            <a:r>
              <a:rPr lang="ru-RU" sz="4000" dirty="0" smtClean="0">
                <a:solidFill>
                  <a:schemeClr val="bg1"/>
                </a:solidFill>
              </a:rPr>
              <a:t>2.    Обезболить</a:t>
            </a:r>
            <a:endParaRPr lang="ru-RU" sz="4000" dirty="0" smtClean="0">
              <a:solidFill>
                <a:schemeClr val="bg1"/>
              </a:solidFill>
            </a:endParaRPr>
          </a:p>
          <a:p>
            <a:pPr marL="0" indent="0">
              <a:buNone/>
            </a:pPr>
            <a:r>
              <a:rPr lang="ru-RU" sz="4000" dirty="0" smtClean="0">
                <a:solidFill>
                  <a:schemeClr val="bg1"/>
                </a:solidFill>
              </a:rPr>
              <a:t>3.    Обездвижить поврежденную </a:t>
            </a:r>
            <a:r>
              <a:rPr lang="ru-RU" sz="4000" dirty="0">
                <a:solidFill>
                  <a:schemeClr val="bg1"/>
                </a:solidFill>
              </a:rPr>
              <a:t>конечность. Обязательно надо укрепить два ближайших </a:t>
            </a:r>
            <a:r>
              <a:rPr lang="ru-RU" sz="4000" dirty="0" smtClean="0">
                <a:solidFill>
                  <a:schemeClr val="bg1"/>
                </a:solidFill>
              </a:rPr>
              <a:t>сустава. Холод на место перелома</a:t>
            </a:r>
          </a:p>
          <a:p>
            <a:pPr marL="0" indent="0">
              <a:buNone/>
            </a:pPr>
            <a:r>
              <a:rPr lang="ru-RU" sz="4000" dirty="0" smtClean="0">
                <a:solidFill>
                  <a:schemeClr val="bg1"/>
                </a:solidFill>
              </a:rPr>
              <a:t>4.    Дать </a:t>
            </a:r>
            <a:r>
              <a:rPr lang="ru-RU" sz="4000" dirty="0">
                <a:solidFill>
                  <a:schemeClr val="bg1"/>
                </a:solidFill>
              </a:rPr>
              <a:t>пить: воды, чаю</a:t>
            </a:r>
            <a:br>
              <a:rPr lang="ru-RU" sz="4000" dirty="0">
                <a:solidFill>
                  <a:schemeClr val="bg1"/>
                </a:solidFill>
              </a:rPr>
            </a:br>
            <a:endParaRPr lang="ru-RU" sz="4000" dirty="0">
              <a:solidFill>
                <a:schemeClr val="bg1"/>
              </a:solidFill>
            </a:endParaRPr>
          </a:p>
        </p:txBody>
      </p:sp>
    </p:spTree>
    <p:extLst>
      <p:ext uri="{BB962C8B-B14F-4D97-AF65-F5344CB8AC3E}">
        <p14:creationId xmlns:p14="http://schemas.microsoft.com/office/powerpoint/2010/main" val="1609253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11560" y="404664"/>
            <a:ext cx="8229600" cy="1143000"/>
          </a:xfrm>
        </p:spPr>
        <p:txBody>
          <a:bodyPr>
            <a:normAutofit fontScale="90000"/>
          </a:bodyPr>
          <a:lstStyle/>
          <a:p>
            <a:r>
              <a:rPr lang="ru-RU" b="1" dirty="0" smtClean="0"/>
              <a:t/>
            </a:r>
            <a:br>
              <a:rPr lang="ru-RU" b="1" dirty="0" smtClean="0"/>
            </a:br>
            <a:r>
              <a:rPr lang="ru-RU" dirty="0">
                <a:solidFill>
                  <a:srgbClr val="FFC000"/>
                </a:solidFill>
              </a:rPr>
              <a:t>Синдром длительного </a:t>
            </a:r>
            <a:r>
              <a:rPr lang="ru-RU" dirty="0" smtClean="0">
                <a:solidFill>
                  <a:srgbClr val="FFC000"/>
                </a:solidFill>
              </a:rPr>
              <a:t>сдавления (</a:t>
            </a:r>
            <a:r>
              <a:rPr lang="ru-RU" dirty="0" err="1" smtClean="0">
                <a:solidFill>
                  <a:srgbClr val="FFC000"/>
                </a:solidFill>
              </a:rPr>
              <a:t>Crash</a:t>
            </a:r>
            <a:r>
              <a:rPr lang="ru-RU" dirty="0" smtClean="0">
                <a:solidFill>
                  <a:srgbClr val="FFC000"/>
                </a:solidFill>
              </a:rPr>
              <a:t>-синдром</a:t>
            </a:r>
            <a:r>
              <a:rPr lang="ru-RU" dirty="0">
                <a:solidFill>
                  <a:srgbClr val="FFC000"/>
                </a:solidFill>
              </a:rPr>
              <a:t>) </a:t>
            </a:r>
            <a:br>
              <a:rPr lang="ru-RU" dirty="0">
                <a:solidFill>
                  <a:srgbClr val="FFC000"/>
                </a:solidFill>
              </a:rPr>
            </a:br>
            <a:endParaRPr lang="ru-RU" dirty="0">
              <a:solidFill>
                <a:srgbClr val="FFC000"/>
              </a:solidFill>
            </a:endParaRPr>
          </a:p>
        </p:txBody>
      </p:sp>
      <p:sp>
        <p:nvSpPr>
          <p:cNvPr id="4" name="Прямоугольник 3"/>
          <p:cNvSpPr/>
          <p:nvPr/>
        </p:nvSpPr>
        <p:spPr>
          <a:xfrm>
            <a:off x="611560" y="1772816"/>
            <a:ext cx="7848872" cy="4031873"/>
          </a:xfrm>
          <a:prstGeom prst="rect">
            <a:avLst/>
          </a:prstGeom>
        </p:spPr>
        <p:txBody>
          <a:bodyPr wrap="square">
            <a:spAutoFit/>
          </a:bodyPr>
          <a:lstStyle/>
          <a:p>
            <a:r>
              <a:rPr lang="ru-RU" sz="3200" dirty="0" smtClean="0">
                <a:solidFill>
                  <a:srgbClr val="FFFF00"/>
                </a:solidFill>
                <a:latin typeface="Times New Roman" pitchFamily="18" charset="0"/>
              </a:rPr>
              <a:t>- Когда?  </a:t>
            </a:r>
            <a:r>
              <a:rPr lang="ru-RU" sz="3200" dirty="0" smtClean="0">
                <a:solidFill>
                  <a:schemeClr val="bg1"/>
                </a:solidFill>
                <a:latin typeface="Times New Roman" pitchFamily="18" charset="0"/>
              </a:rPr>
              <a:t>При попадании человека в завал. </a:t>
            </a:r>
          </a:p>
          <a:p>
            <a:endParaRPr lang="ru-RU" sz="3200" dirty="0" smtClean="0">
              <a:latin typeface="Times New Roman" pitchFamily="18" charset="0"/>
            </a:endParaRPr>
          </a:p>
          <a:p>
            <a:r>
              <a:rPr lang="ru-RU" sz="3200" dirty="0">
                <a:latin typeface="Times New Roman" pitchFamily="18" charset="0"/>
              </a:rPr>
              <a:t> </a:t>
            </a:r>
            <a:r>
              <a:rPr lang="ru-RU" sz="3200" dirty="0" smtClean="0">
                <a:solidFill>
                  <a:schemeClr val="bg1"/>
                </a:solidFill>
                <a:latin typeface="Times New Roman" pitchFamily="18" charset="0"/>
              </a:rPr>
              <a:t>-Наложить жгут выше места прижатия и только потом освобождать</a:t>
            </a:r>
          </a:p>
          <a:p>
            <a:r>
              <a:rPr lang="ru-RU" sz="3200" dirty="0" smtClean="0">
                <a:solidFill>
                  <a:schemeClr val="bg1"/>
                </a:solidFill>
                <a:latin typeface="Times New Roman" pitchFamily="18" charset="0"/>
              </a:rPr>
              <a:t> -Освободили </a:t>
            </a:r>
            <a:r>
              <a:rPr lang="ru-RU" sz="3200" dirty="0">
                <a:solidFill>
                  <a:schemeClr val="bg1"/>
                </a:solidFill>
                <a:latin typeface="Times New Roman" pitchFamily="18" charset="0"/>
              </a:rPr>
              <a:t>– тугое </a:t>
            </a:r>
            <a:r>
              <a:rPr lang="ru-RU" sz="3200" dirty="0" err="1" smtClean="0">
                <a:solidFill>
                  <a:schemeClr val="bg1"/>
                </a:solidFill>
                <a:latin typeface="Times New Roman" pitchFamily="18" charset="0"/>
              </a:rPr>
              <a:t>бинтование</a:t>
            </a:r>
            <a:r>
              <a:rPr lang="ru-RU" sz="3200" dirty="0" smtClean="0">
                <a:solidFill>
                  <a:schemeClr val="bg1"/>
                </a:solidFill>
                <a:latin typeface="Times New Roman" pitchFamily="18" charset="0"/>
              </a:rPr>
              <a:t> конечности, снять жгут </a:t>
            </a:r>
            <a:endParaRPr lang="ru-RU" sz="3200" dirty="0">
              <a:solidFill>
                <a:schemeClr val="bg1"/>
              </a:solidFill>
              <a:latin typeface="Times New Roman" pitchFamily="18" charset="0"/>
            </a:endParaRPr>
          </a:p>
          <a:p>
            <a:r>
              <a:rPr lang="ru-RU" sz="3200" dirty="0" smtClean="0">
                <a:solidFill>
                  <a:schemeClr val="bg1"/>
                </a:solidFill>
                <a:latin typeface="Times New Roman" pitchFamily="18" charset="0"/>
              </a:rPr>
              <a:t>-Обильное </a:t>
            </a:r>
            <a:r>
              <a:rPr lang="ru-RU" sz="3200" dirty="0">
                <a:solidFill>
                  <a:schemeClr val="bg1"/>
                </a:solidFill>
                <a:latin typeface="Times New Roman" pitchFamily="18" charset="0"/>
              </a:rPr>
              <a:t>теплое питье </a:t>
            </a:r>
          </a:p>
          <a:p>
            <a:r>
              <a:rPr lang="ru-RU" sz="3200" dirty="0" smtClean="0">
                <a:solidFill>
                  <a:schemeClr val="bg1"/>
                </a:solidFill>
                <a:latin typeface="Times New Roman" pitchFamily="18" charset="0"/>
              </a:rPr>
              <a:t>-Срочная </a:t>
            </a:r>
            <a:r>
              <a:rPr lang="ru-RU" sz="3200" dirty="0">
                <a:solidFill>
                  <a:schemeClr val="bg1"/>
                </a:solidFill>
                <a:latin typeface="Times New Roman" pitchFamily="18" charset="0"/>
              </a:rPr>
              <a:t>госпитализация</a:t>
            </a:r>
          </a:p>
        </p:txBody>
      </p:sp>
    </p:spTree>
    <p:extLst>
      <p:ext uri="{BB962C8B-B14F-4D97-AF65-F5344CB8AC3E}">
        <p14:creationId xmlns:p14="http://schemas.microsoft.com/office/powerpoint/2010/main" val="13402412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a:bodyPr>
          <a:lstStyle/>
          <a:p>
            <a:r>
              <a:rPr lang="ru-RU" sz="4000" dirty="0">
                <a:solidFill>
                  <a:srgbClr val="FFC000"/>
                </a:solidFill>
              </a:rPr>
              <a:t>Перелом позвоночника</a:t>
            </a:r>
          </a:p>
        </p:txBody>
      </p:sp>
      <p:sp>
        <p:nvSpPr>
          <p:cNvPr id="3" name="Прямоугольник 2"/>
          <p:cNvSpPr/>
          <p:nvPr/>
        </p:nvSpPr>
        <p:spPr>
          <a:xfrm>
            <a:off x="539552" y="1412776"/>
            <a:ext cx="7632848" cy="5232202"/>
          </a:xfrm>
          <a:prstGeom prst="rect">
            <a:avLst/>
          </a:prstGeom>
        </p:spPr>
        <p:txBody>
          <a:bodyPr wrap="square">
            <a:spAutoFit/>
          </a:bodyPr>
          <a:lstStyle/>
          <a:p>
            <a:pPr marL="342900" lvl="0" indent="-342900">
              <a:buFont typeface="Wingdings" pitchFamily="2" charset="2"/>
              <a:buChar char="§"/>
            </a:pPr>
            <a:r>
              <a:rPr lang="ru-RU" sz="2000" dirty="0" smtClean="0">
                <a:solidFill>
                  <a:srgbClr val="FFFF00"/>
                </a:solidFill>
                <a:latin typeface="Times New Roman" pitchFamily="18" charset="0"/>
              </a:rPr>
              <a:t>Падение с высоты, удар спиной или головой.</a:t>
            </a:r>
          </a:p>
          <a:p>
            <a:pPr lvl="0"/>
            <a:endParaRPr lang="ru-RU" b="1" dirty="0" smtClean="0">
              <a:solidFill>
                <a:srgbClr val="FFFF00"/>
              </a:solidFill>
              <a:latin typeface="Times New Roman" pitchFamily="18" charset="0"/>
            </a:endParaRPr>
          </a:p>
          <a:p>
            <a:pPr lvl="0"/>
            <a:r>
              <a:rPr lang="ru-RU" b="1" dirty="0" smtClean="0">
                <a:solidFill>
                  <a:srgbClr val="FFFF00"/>
                </a:solidFill>
                <a:latin typeface="Times New Roman" pitchFamily="18" charset="0"/>
              </a:rPr>
              <a:t>Симптомы</a:t>
            </a:r>
            <a:r>
              <a:rPr lang="ru-RU" b="1" dirty="0">
                <a:solidFill>
                  <a:srgbClr val="FFFF00"/>
                </a:solidFill>
                <a:latin typeface="Times New Roman" pitchFamily="18" charset="0"/>
              </a:rPr>
              <a:t>:</a:t>
            </a:r>
            <a:r>
              <a:rPr lang="ru-RU" dirty="0">
                <a:latin typeface="Times New Roman" pitchFamily="18" charset="0"/>
              </a:rPr>
              <a:t/>
            </a:r>
            <a:br>
              <a:rPr lang="ru-RU" dirty="0">
                <a:latin typeface="Times New Roman" pitchFamily="18" charset="0"/>
              </a:rPr>
            </a:br>
            <a:r>
              <a:rPr lang="ru-RU" sz="2000" dirty="0" smtClean="0">
                <a:solidFill>
                  <a:schemeClr val="bg1"/>
                </a:solidFill>
                <a:latin typeface="Times New Roman" pitchFamily="18" charset="0"/>
              </a:rPr>
              <a:t>Боль </a:t>
            </a:r>
            <a:r>
              <a:rPr lang="ru-RU" sz="2000" dirty="0">
                <a:solidFill>
                  <a:schemeClr val="bg1"/>
                </a:solidFill>
                <a:latin typeface="Times New Roman" pitchFamily="18" charset="0"/>
              </a:rPr>
              <a:t>в спине, может распространяться на ноги, деформация </a:t>
            </a:r>
            <a:br>
              <a:rPr lang="ru-RU" sz="2000" dirty="0">
                <a:solidFill>
                  <a:schemeClr val="bg1"/>
                </a:solidFill>
                <a:latin typeface="Times New Roman" pitchFamily="18" charset="0"/>
              </a:rPr>
            </a:br>
            <a:r>
              <a:rPr lang="ru-RU" sz="2000" dirty="0">
                <a:solidFill>
                  <a:schemeClr val="bg1"/>
                </a:solidFill>
                <a:latin typeface="Times New Roman" pitchFamily="18" charset="0"/>
              </a:rPr>
              <a:t>позвоночника, повышенная чувствительность к прикосновениям в области повреждения, онемение конечностей, паралич конечностей. Может не быть каких-либо симптомов вообще.</a:t>
            </a:r>
            <a:br>
              <a:rPr lang="ru-RU" sz="2000" dirty="0">
                <a:solidFill>
                  <a:schemeClr val="bg1"/>
                </a:solidFill>
                <a:latin typeface="Times New Roman" pitchFamily="18" charset="0"/>
              </a:rPr>
            </a:br>
            <a:r>
              <a:rPr lang="ru-RU" sz="2000" dirty="0">
                <a:solidFill>
                  <a:schemeClr val="bg1"/>
                </a:solidFill>
                <a:latin typeface="Times New Roman" pitchFamily="18" charset="0"/>
              </a:rPr>
              <a:t>В этой ситуации пострадавший может находиться в состоянии спинального шока. Это: сначала </a:t>
            </a:r>
            <a:r>
              <a:rPr lang="ru-RU" sz="2000" dirty="0" smtClean="0">
                <a:solidFill>
                  <a:schemeClr val="bg1"/>
                </a:solidFill>
                <a:latin typeface="Times New Roman" pitchFamily="18" charset="0"/>
              </a:rPr>
              <a:t>возбуждение,  </a:t>
            </a:r>
            <a:r>
              <a:rPr lang="ru-RU" sz="2000" dirty="0">
                <a:solidFill>
                  <a:schemeClr val="bg1"/>
                </a:solidFill>
                <a:latin typeface="Times New Roman" pitchFamily="18" charset="0"/>
              </a:rPr>
              <a:t>далее учащение дыхания и </a:t>
            </a:r>
            <a:r>
              <a:rPr lang="ru-RU" sz="2000" dirty="0" smtClean="0">
                <a:solidFill>
                  <a:schemeClr val="bg1"/>
                </a:solidFill>
                <a:latin typeface="Times New Roman" pitchFamily="18" charset="0"/>
              </a:rPr>
              <a:t>пульса,  </a:t>
            </a:r>
            <a:r>
              <a:rPr lang="ru-RU" sz="2000" dirty="0">
                <a:solidFill>
                  <a:schemeClr val="bg1"/>
                </a:solidFill>
                <a:latin typeface="Times New Roman" pitchFamily="18" charset="0"/>
              </a:rPr>
              <a:t>далее рвота и потеря сознания.</a:t>
            </a:r>
            <a:r>
              <a:rPr lang="ru-RU" sz="2000" dirty="0">
                <a:latin typeface="Times New Roman" pitchFamily="18" charset="0"/>
              </a:rPr>
              <a:t/>
            </a:r>
            <a:br>
              <a:rPr lang="ru-RU" sz="2000" dirty="0">
                <a:latin typeface="Times New Roman" pitchFamily="18" charset="0"/>
              </a:rPr>
            </a:br>
            <a:endParaRPr lang="ru-RU" sz="2000" dirty="0" smtClean="0">
              <a:latin typeface="Times New Roman" pitchFamily="18" charset="0"/>
            </a:endParaRPr>
          </a:p>
          <a:p>
            <a:pPr marL="342900" lvl="0" indent="-342900">
              <a:buFont typeface="Wingdings" pitchFamily="2" charset="2"/>
              <a:buChar char="Ø"/>
            </a:pPr>
            <a:r>
              <a:rPr lang="ru-RU" sz="2000" dirty="0" smtClean="0">
                <a:solidFill>
                  <a:srgbClr val="FFFF00"/>
                </a:solidFill>
                <a:latin typeface="Times New Roman" pitchFamily="18" charset="0"/>
              </a:rPr>
              <a:t>Транспортировка </a:t>
            </a:r>
            <a:r>
              <a:rPr lang="ru-RU" sz="2000" dirty="0">
                <a:solidFill>
                  <a:srgbClr val="FFFF00"/>
                </a:solidFill>
                <a:latin typeface="Times New Roman" pitchFamily="18" charset="0"/>
              </a:rPr>
              <a:t>на жестких носилках в положении на спине с подкладыванием подушки под </a:t>
            </a:r>
            <a:r>
              <a:rPr lang="ru-RU" sz="2000" dirty="0" smtClean="0">
                <a:solidFill>
                  <a:srgbClr val="FFFF00"/>
                </a:solidFill>
                <a:latin typeface="Times New Roman" pitchFamily="18" charset="0"/>
              </a:rPr>
              <a:t>поясницу</a:t>
            </a:r>
          </a:p>
          <a:p>
            <a:pPr marL="342900" lvl="0" indent="-342900">
              <a:buFont typeface="Wingdings" pitchFamily="2" charset="2"/>
              <a:buChar char="Ø"/>
            </a:pPr>
            <a:r>
              <a:rPr lang="ru-RU" sz="2000" dirty="0" smtClean="0">
                <a:solidFill>
                  <a:srgbClr val="FFFF00"/>
                </a:solidFill>
                <a:latin typeface="Times New Roman" pitchFamily="18" charset="0"/>
              </a:rPr>
              <a:t>Транспортировка на мягких носилках на животе</a:t>
            </a:r>
          </a:p>
          <a:p>
            <a:pPr marL="342900" lvl="0" indent="-342900">
              <a:buFont typeface="Wingdings" pitchFamily="2" charset="2"/>
              <a:buChar char="Ø"/>
            </a:pPr>
            <a:r>
              <a:rPr lang="ru-RU" sz="2000" dirty="0" smtClean="0">
                <a:solidFill>
                  <a:srgbClr val="FFFF00"/>
                </a:solidFill>
                <a:latin typeface="Times New Roman" pitchFamily="18" charset="0"/>
              </a:rPr>
              <a:t>Введение </a:t>
            </a:r>
            <a:r>
              <a:rPr lang="ru-RU" sz="2000" dirty="0" err="1" smtClean="0">
                <a:solidFill>
                  <a:srgbClr val="FFFF00"/>
                </a:solidFill>
                <a:latin typeface="Times New Roman" pitchFamily="18" charset="0"/>
              </a:rPr>
              <a:t>дексаметазона</a:t>
            </a:r>
            <a:r>
              <a:rPr lang="ru-RU" sz="2000" dirty="0" smtClean="0">
                <a:solidFill>
                  <a:srgbClr val="FFFF00"/>
                </a:solidFill>
                <a:latin typeface="Times New Roman" pitchFamily="18" charset="0"/>
              </a:rPr>
              <a:t>/преднизолона (гормонов, как при шоке)</a:t>
            </a:r>
          </a:p>
          <a:p>
            <a:pPr marL="342900" lvl="0" indent="-342900">
              <a:buFont typeface="Wingdings" pitchFamily="2" charset="2"/>
              <a:buChar char="Ø"/>
            </a:pPr>
            <a:r>
              <a:rPr lang="ru-RU" sz="2000" dirty="0" smtClean="0">
                <a:solidFill>
                  <a:srgbClr val="FFFF00"/>
                </a:solidFill>
                <a:latin typeface="Times New Roman" pitchFamily="18" charset="0"/>
              </a:rPr>
              <a:t>Обезболивание</a:t>
            </a:r>
          </a:p>
          <a:p>
            <a:pPr marL="285750" lvl="0" indent="-285750">
              <a:buFont typeface="Wingdings" pitchFamily="2" charset="2"/>
              <a:buChar char="Ø"/>
            </a:pPr>
            <a:endParaRPr lang="ru-RU" dirty="0">
              <a:solidFill>
                <a:srgbClr val="FFFF00"/>
              </a:solidFill>
              <a:latin typeface="Times New Roman" pitchFamily="18" charset="0"/>
            </a:endParaRPr>
          </a:p>
        </p:txBody>
      </p:sp>
    </p:spTree>
    <p:extLst>
      <p:ext uri="{BB962C8B-B14F-4D97-AF65-F5344CB8AC3E}">
        <p14:creationId xmlns:p14="http://schemas.microsoft.com/office/powerpoint/2010/main" val="816862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a:bodyPr>
          <a:lstStyle/>
          <a:p>
            <a:r>
              <a:rPr lang="ru-RU" sz="4000" dirty="0">
                <a:solidFill>
                  <a:srgbClr val="FFC000"/>
                </a:solidFill>
              </a:rPr>
              <a:t>Перелом костей таза</a:t>
            </a:r>
          </a:p>
        </p:txBody>
      </p:sp>
      <p:sp>
        <p:nvSpPr>
          <p:cNvPr id="3" name="Объект 2"/>
          <p:cNvSpPr>
            <a:spLocks noGrp="1"/>
          </p:cNvSpPr>
          <p:nvPr>
            <p:ph idx="1"/>
          </p:nvPr>
        </p:nvSpPr>
        <p:spPr/>
        <p:txBody>
          <a:bodyPr/>
          <a:lstStyle/>
          <a:p>
            <a:pPr lvl="0" fontAlgn="base">
              <a:spcAft>
                <a:spcPct val="0"/>
              </a:spcAft>
              <a:buClr>
                <a:srgbClr val="99FF99"/>
              </a:buClr>
              <a:buSzPct val="80000"/>
              <a:buFont typeface="Wingdings" pitchFamily="2" charset="2"/>
              <a:buChar char="q"/>
            </a:pPr>
            <a:r>
              <a:rPr lang="ru-RU" kern="0" dirty="0">
                <a:solidFill>
                  <a:srgbClr val="FFFFFF"/>
                </a:solidFill>
                <a:effectLst>
                  <a:outerShdw blurRad="38100" dist="38100" dir="2700000" algn="tl">
                    <a:srgbClr val="000000">
                      <a:alpha val="43137"/>
                    </a:srgbClr>
                  </a:outerShdw>
                </a:effectLst>
                <a:cs typeface="Times New Roman" pitchFamily="18" charset="0"/>
              </a:rPr>
              <a:t>Симптом «прилипшей пятки»</a:t>
            </a:r>
          </a:p>
          <a:p>
            <a:pPr lvl="0" fontAlgn="base">
              <a:spcAft>
                <a:spcPct val="0"/>
              </a:spcAft>
              <a:buClr>
                <a:srgbClr val="99FF99"/>
              </a:buClr>
              <a:buSzPct val="80000"/>
              <a:buFont typeface="Wingdings" pitchFamily="2" charset="2"/>
              <a:buChar char="q"/>
            </a:pPr>
            <a:r>
              <a:rPr lang="ru-RU" kern="0" dirty="0">
                <a:solidFill>
                  <a:srgbClr val="FFFFFF"/>
                </a:solidFill>
                <a:effectLst>
                  <a:outerShdw blurRad="38100" dist="38100" dir="2700000" algn="tl">
                    <a:srgbClr val="000000">
                      <a:alpha val="43137"/>
                    </a:srgbClr>
                  </a:outerShdw>
                </a:effectLst>
                <a:cs typeface="Times New Roman" pitchFamily="18" charset="0"/>
              </a:rPr>
              <a:t>Боль при разведении и сжатии крыльев подвздошной кости </a:t>
            </a:r>
          </a:p>
          <a:p>
            <a:pPr lvl="0" fontAlgn="base">
              <a:spcAft>
                <a:spcPct val="0"/>
              </a:spcAft>
              <a:buClr>
                <a:srgbClr val="99FF99"/>
              </a:buClr>
              <a:buSzPct val="80000"/>
              <a:buFont typeface="Wingdings" pitchFamily="2" charset="2"/>
              <a:buChar char="q"/>
            </a:pPr>
            <a:r>
              <a:rPr lang="ru-RU" kern="0" dirty="0">
                <a:solidFill>
                  <a:srgbClr val="FFFFFF"/>
                </a:solidFill>
                <a:effectLst>
                  <a:outerShdw blurRad="38100" dist="38100" dir="2700000" algn="tl">
                    <a:srgbClr val="000000">
                      <a:alpha val="43137"/>
                    </a:srgbClr>
                  </a:outerShdw>
                </a:effectLst>
                <a:cs typeface="Times New Roman" pitchFamily="18" charset="0"/>
              </a:rPr>
              <a:t>Транспортировка на жестких носилках</a:t>
            </a:r>
          </a:p>
          <a:p>
            <a:pPr lvl="0" fontAlgn="base">
              <a:spcAft>
                <a:spcPct val="0"/>
              </a:spcAft>
              <a:buClr>
                <a:srgbClr val="99FF99"/>
              </a:buClr>
              <a:buSzPct val="80000"/>
              <a:buFont typeface="Wingdings" pitchFamily="2" charset="2"/>
              <a:buChar char="q"/>
            </a:pPr>
            <a:r>
              <a:rPr lang="ru-RU" kern="0" dirty="0">
                <a:solidFill>
                  <a:srgbClr val="FFFFFF"/>
                </a:solidFill>
                <a:effectLst>
                  <a:outerShdw blurRad="38100" dist="38100" dir="2700000" algn="tl">
                    <a:srgbClr val="000000">
                      <a:alpha val="43137"/>
                    </a:srgbClr>
                  </a:outerShdw>
                </a:effectLst>
                <a:cs typeface="Times New Roman" pitchFamily="18" charset="0"/>
              </a:rPr>
              <a:t>Поза «лягушки»</a:t>
            </a:r>
          </a:p>
          <a:p>
            <a:pPr lvl="0" fontAlgn="base">
              <a:spcAft>
                <a:spcPct val="0"/>
              </a:spcAft>
              <a:buClr>
                <a:srgbClr val="99FF99"/>
              </a:buClr>
              <a:buSzPct val="80000"/>
              <a:buFont typeface="Wingdings" pitchFamily="2" charset="2"/>
              <a:buChar char="q"/>
            </a:pPr>
            <a:r>
              <a:rPr lang="ru-RU" kern="0" dirty="0">
                <a:solidFill>
                  <a:srgbClr val="FFFFFF"/>
                </a:solidFill>
                <a:effectLst>
                  <a:outerShdw blurRad="38100" dist="38100" dir="2700000" algn="tl">
                    <a:srgbClr val="000000">
                      <a:alpha val="43137"/>
                    </a:srgbClr>
                  </a:outerShdw>
                </a:effectLst>
                <a:cs typeface="Times New Roman" pitchFamily="18" charset="0"/>
              </a:rPr>
              <a:t>В подколенные области </a:t>
            </a:r>
            <a:r>
              <a:rPr lang="ru-RU" kern="0" dirty="0" smtClean="0">
                <a:solidFill>
                  <a:srgbClr val="FFFFFF"/>
                </a:solidFill>
                <a:effectLst>
                  <a:outerShdw blurRad="38100" dist="38100" dir="2700000" algn="tl">
                    <a:srgbClr val="000000">
                      <a:alpha val="43137"/>
                    </a:srgbClr>
                  </a:outerShdw>
                </a:effectLst>
                <a:cs typeface="Times New Roman" pitchFamily="18" charset="0"/>
              </a:rPr>
              <a:t>– валик</a:t>
            </a:r>
          </a:p>
          <a:p>
            <a:pPr lvl="0" fontAlgn="base">
              <a:spcAft>
                <a:spcPct val="0"/>
              </a:spcAft>
              <a:buClr>
                <a:srgbClr val="99FF99"/>
              </a:buClr>
              <a:buSzPct val="80000"/>
              <a:buFont typeface="Wingdings" pitchFamily="2" charset="2"/>
              <a:buChar char="q"/>
            </a:pPr>
            <a:r>
              <a:rPr lang="ru-RU" kern="0" dirty="0" smtClean="0">
                <a:solidFill>
                  <a:srgbClr val="FFFFFF"/>
                </a:solidFill>
                <a:effectLst>
                  <a:outerShdw blurRad="38100" dist="38100" dir="2700000" algn="tl">
                    <a:srgbClr val="000000">
                      <a:alpha val="43137"/>
                    </a:srgbClr>
                  </a:outerShdw>
                </a:effectLst>
                <a:cs typeface="Times New Roman" pitchFamily="18" charset="0"/>
              </a:rPr>
              <a:t>Опасность обильной кровопотери вследствие внутреннего кровотечения</a:t>
            </a:r>
            <a:endParaRPr lang="ru-RU" kern="0" dirty="0">
              <a:solidFill>
                <a:srgbClr val="FFFFFF"/>
              </a:solidFill>
              <a:effectLst>
                <a:outerShdw blurRad="38100" dist="38100" dir="2700000" algn="tl">
                  <a:srgbClr val="000000">
                    <a:alpha val="43137"/>
                  </a:srgbClr>
                </a:outerShdw>
              </a:effectLst>
              <a:cs typeface="Times New Roman" pitchFamily="18" charset="0"/>
            </a:endParaRPr>
          </a:p>
          <a:p>
            <a:pPr marL="0" indent="0">
              <a:buNone/>
            </a:pPr>
            <a:endParaRPr lang="ru-RU" dirty="0">
              <a:effectLst>
                <a:outerShdw blurRad="38100" dist="38100" dir="2700000" algn="tl">
                  <a:srgbClr val="000000">
                    <a:alpha val="43137"/>
                  </a:srgbClr>
                </a:outerShdw>
              </a:effectLst>
              <a:cs typeface="Times New Roman" pitchFamily="18" charset="0"/>
            </a:endParaRPr>
          </a:p>
        </p:txBody>
      </p:sp>
    </p:spTree>
    <p:extLst>
      <p:ext uri="{BB962C8B-B14F-4D97-AF65-F5344CB8AC3E}">
        <p14:creationId xmlns:p14="http://schemas.microsoft.com/office/powerpoint/2010/main" val="3775308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fontScale="90000"/>
          </a:bodyPr>
          <a:lstStyle/>
          <a:p>
            <a:r>
              <a:rPr lang="ru-RU" dirty="0" smtClean="0">
                <a:solidFill>
                  <a:srgbClr val="FFC000"/>
                </a:solidFill>
              </a:rPr>
              <a:t/>
            </a:r>
            <a:br>
              <a:rPr lang="ru-RU" dirty="0" smtClean="0">
                <a:solidFill>
                  <a:srgbClr val="FFC000"/>
                </a:solidFill>
              </a:rPr>
            </a:br>
            <a:r>
              <a:rPr lang="ru-RU" dirty="0" smtClean="0">
                <a:solidFill>
                  <a:srgbClr val="FFC000"/>
                </a:solidFill>
              </a:rPr>
              <a:t>Общее переохлаждение</a:t>
            </a:r>
            <a:br>
              <a:rPr lang="ru-RU" dirty="0" smtClean="0">
                <a:solidFill>
                  <a:srgbClr val="FFC000"/>
                </a:solidFill>
              </a:rPr>
            </a:br>
            <a:r>
              <a:rPr lang="ru-RU" dirty="0" smtClean="0"/>
              <a:t/>
            </a:r>
            <a:br>
              <a:rPr lang="ru-RU" dirty="0" smtClean="0"/>
            </a:br>
            <a:r>
              <a:rPr lang="ru-RU" sz="3100" dirty="0" smtClean="0">
                <a:solidFill>
                  <a:srgbClr val="FFFF00"/>
                </a:solidFill>
              </a:rPr>
              <a:t>сонливость, апатия, нарушение речи, угнетения сознания</a:t>
            </a:r>
            <a:endParaRPr lang="ru-RU" sz="3100" dirty="0">
              <a:solidFill>
                <a:srgbClr val="FFFF00"/>
              </a:solidFill>
            </a:endParaRPr>
          </a:p>
        </p:txBody>
      </p:sp>
      <p:sp>
        <p:nvSpPr>
          <p:cNvPr id="4" name="Текст 3"/>
          <p:cNvSpPr>
            <a:spLocks noGrp="1"/>
          </p:cNvSpPr>
          <p:nvPr>
            <p:ph type="body" idx="1"/>
          </p:nvPr>
        </p:nvSpPr>
        <p:spPr>
          <a:xfrm>
            <a:off x="467544" y="2564904"/>
            <a:ext cx="4040188" cy="639762"/>
          </a:xfrm>
        </p:spPr>
        <p:txBody>
          <a:bodyPr/>
          <a:lstStyle/>
          <a:p>
            <a:r>
              <a:rPr lang="ru-RU" dirty="0" smtClean="0">
                <a:solidFill>
                  <a:srgbClr val="FFFF00"/>
                </a:solidFill>
              </a:rPr>
              <a:t>Причины</a:t>
            </a:r>
            <a:endParaRPr lang="ru-RU" dirty="0">
              <a:solidFill>
                <a:srgbClr val="FFFF00"/>
              </a:solidFill>
            </a:endParaRPr>
          </a:p>
        </p:txBody>
      </p:sp>
      <p:sp>
        <p:nvSpPr>
          <p:cNvPr id="5" name="Объект 4"/>
          <p:cNvSpPr>
            <a:spLocks noGrp="1"/>
          </p:cNvSpPr>
          <p:nvPr>
            <p:ph sz="half" idx="2"/>
          </p:nvPr>
        </p:nvSpPr>
        <p:spPr>
          <a:xfrm>
            <a:off x="457200" y="2636911"/>
            <a:ext cx="4040188" cy="3489251"/>
          </a:xfrm>
        </p:spPr>
        <p:txBody>
          <a:bodyPr>
            <a:normAutofit lnSpcReduction="10000"/>
          </a:bodyPr>
          <a:lstStyle/>
          <a:p>
            <a:pPr marL="0" indent="0">
              <a:buNone/>
            </a:pPr>
            <a:endParaRPr lang="ru-RU" dirty="0" smtClean="0"/>
          </a:p>
          <a:p>
            <a:endParaRPr lang="ru-RU" dirty="0"/>
          </a:p>
          <a:p>
            <a:r>
              <a:rPr lang="ru-RU" dirty="0" smtClean="0">
                <a:solidFill>
                  <a:schemeClr val="bg1"/>
                </a:solidFill>
              </a:rPr>
              <a:t>Долгое </a:t>
            </a:r>
            <a:r>
              <a:rPr lang="ru-RU" dirty="0">
                <a:solidFill>
                  <a:schemeClr val="bg1"/>
                </a:solidFill>
              </a:rPr>
              <a:t>нахождение при температуре меньше +14 </a:t>
            </a:r>
            <a:r>
              <a:rPr lang="ru-RU" dirty="0" smtClean="0">
                <a:solidFill>
                  <a:schemeClr val="bg1"/>
                </a:solidFill>
              </a:rPr>
              <a:t>градусов,  недостаточно </a:t>
            </a:r>
            <a:r>
              <a:rPr lang="ru-RU" dirty="0">
                <a:solidFill>
                  <a:schemeClr val="bg1"/>
                </a:solidFill>
              </a:rPr>
              <a:t>теплая </a:t>
            </a:r>
            <a:r>
              <a:rPr lang="ru-RU" dirty="0" smtClean="0">
                <a:solidFill>
                  <a:schemeClr val="bg1"/>
                </a:solidFill>
              </a:rPr>
              <a:t>одежда, усталость, сильный ветер, мокрая одежда, высокая влажность, голод</a:t>
            </a:r>
            <a:endParaRPr lang="ru-RU" dirty="0">
              <a:solidFill>
                <a:schemeClr val="bg1"/>
              </a:solidFill>
            </a:endParaRPr>
          </a:p>
        </p:txBody>
      </p:sp>
      <p:sp>
        <p:nvSpPr>
          <p:cNvPr id="6" name="Текст 5"/>
          <p:cNvSpPr>
            <a:spLocks noGrp="1"/>
          </p:cNvSpPr>
          <p:nvPr>
            <p:ph type="body" sz="quarter" idx="3"/>
          </p:nvPr>
        </p:nvSpPr>
        <p:spPr>
          <a:xfrm>
            <a:off x="4644008" y="2060848"/>
            <a:ext cx="4041775" cy="864096"/>
          </a:xfrm>
        </p:spPr>
        <p:txBody>
          <a:bodyPr/>
          <a:lstStyle/>
          <a:p>
            <a:r>
              <a:rPr lang="ru-RU" dirty="0" smtClean="0">
                <a:solidFill>
                  <a:srgbClr val="FFFF00"/>
                </a:solidFill>
              </a:rPr>
              <a:t>Лечение</a:t>
            </a:r>
            <a:endParaRPr lang="ru-RU" dirty="0">
              <a:solidFill>
                <a:srgbClr val="FFFF00"/>
              </a:solidFill>
            </a:endParaRPr>
          </a:p>
        </p:txBody>
      </p:sp>
      <p:sp>
        <p:nvSpPr>
          <p:cNvPr id="7" name="Объект 6"/>
          <p:cNvSpPr>
            <a:spLocks noGrp="1"/>
          </p:cNvSpPr>
          <p:nvPr>
            <p:ph sz="quarter" idx="4"/>
          </p:nvPr>
        </p:nvSpPr>
        <p:spPr>
          <a:xfrm>
            <a:off x="4645025" y="2564903"/>
            <a:ext cx="4041775" cy="3960441"/>
          </a:xfrm>
        </p:spPr>
        <p:txBody>
          <a:bodyPr anchor="ctr">
            <a:normAutofit fontScale="92500" lnSpcReduction="10000"/>
          </a:bodyPr>
          <a:lstStyle/>
          <a:p>
            <a:endParaRPr lang="ru-RU" dirty="0" smtClean="0"/>
          </a:p>
          <a:p>
            <a:pPr marL="0" indent="0">
              <a:buNone/>
            </a:pPr>
            <a:r>
              <a:rPr lang="ru-RU" dirty="0" smtClean="0">
                <a:solidFill>
                  <a:schemeClr val="bg1"/>
                </a:solidFill>
              </a:rPr>
              <a:t>Сменить </a:t>
            </a:r>
            <a:r>
              <a:rPr lang="ru-RU" dirty="0">
                <a:solidFill>
                  <a:schemeClr val="bg1"/>
                </a:solidFill>
              </a:rPr>
              <a:t>мокрую </a:t>
            </a:r>
            <a:r>
              <a:rPr lang="ru-RU" dirty="0" smtClean="0">
                <a:solidFill>
                  <a:schemeClr val="bg1"/>
                </a:solidFill>
              </a:rPr>
              <a:t>одежду.  </a:t>
            </a:r>
            <a:r>
              <a:rPr lang="ru-RU" dirty="0">
                <a:solidFill>
                  <a:schemeClr val="bg1"/>
                </a:solidFill>
              </a:rPr>
              <a:t>Давать горячее питье и </a:t>
            </a:r>
            <a:r>
              <a:rPr lang="ru-RU" dirty="0" smtClean="0">
                <a:solidFill>
                  <a:schemeClr val="bg1"/>
                </a:solidFill>
              </a:rPr>
              <a:t>еду. Утеплить. </a:t>
            </a:r>
            <a:r>
              <a:rPr lang="ru-RU" dirty="0">
                <a:solidFill>
                  <a:schemeClr val="bg1"/>
                </a:solidFill>
              </a:rPr>
              <a:t>Можно сесть вокруг </a:t>
            </a:r>
            <a:r>
              <a:rPr lang="ru-RU" dirty="0" smtClean="0">
                <a:solidFill>
                  <a:schemeClr val="bg1"/>
                </a:solidFill>
              </a:rPr>
              <a:t>потерпевшего </a:t>
            </a:r>
            <a:r>
              <a:rPr lang="ru-RU" dirty="0">
                <a:solidFill>
                  <a:schemeClr val="bg1"/>
                </a:solidFill>
              </a:rPr>
              <a:t>или лечь к нему в спальник </a:t>
            </a:r>
            <a:r>
              <a:rPr lang="ru-RU" dirty="0" smtClean="0">
                <a:solidFill>
                  <a:schemeClr val="bg1"/>
                </a:solidFill>
              </a:rPr>
              <a:t>раздетым. Грелки на крупные сосуды. Использование </a:t>
            </a:r>
            <a:r>
              <a:rPr lang="ru-RU" dirty="0" err="1" smtClean="0">
                <a:solidFill>
                  <a:schemeClr val="bg1"/>
                </a:solidFill>
              </a:rPr>
              <a:t>термоодеяла</a:t>
            </a:r>
            <a:r>
              <a:rPr lang="ru-RU" dirty="0" smtClean="0">
                <a:solidFill>
                  <a:schemeClr val="bg1"/>
                </a:solidFill>
              </a:rPr>
              <a:t>. </a:t>
            </a:r>
          </a:p>
          <a:p>
            <a:pPr marL="0" indent="0">
              <a:buNone/>
            </a:pPr>
            <a:r>
              <a:rPr lang="ru-RU" dirty="0" smtClean="0">
                <a:solidFill>
                  <a:schemeClr val="bg1"/>
                </a:solidFill>
              </a:rPr>
              <a:t>- </a:t>
            </a:r>
            <a:r>
              <a:rPr lang="ru-RU" sz="2600" dirty="0" smtClean="0">
                <a:solidFill>
                  <a:srgbClr val="FFC000"/>
                </a:solidFill>
              </a:rPr>
              <a:t>Использование </a:t>
            </a:r>
            <a:r>
              <a:rPr lang="ru-RU" sz="2600" dirty="0">
                <a:solidFill>
                  <a:srgbClr val="FFC000"/>
                </a:solidFill>
              </a:rPr>
              <a:t>алкоголя </a:t>
            </a:r>
            <a:r>
              <a:rPr lang="ru-RU" sz="2600" dirty="0" smtClean="0">
                <a:solidFill>
                  <a:srgbClr val="FFC000"/>
                </a:solidFill>
              </a:rPr>
              <a:t>и других сосудорасширяющих средств  запрещено</a:t>
            </a:r>
            <a:endParaRPr lang="ru-RU" sz="2600" dirty="0">
              <a:solidFill>
                <a:srgbClr val="FFC000"/>
              </a:solidFill>
            </a:endParaRPr>
          </a:p>
        </p:txBody>
      </p:sp>
    </p:spTree>
    <p:extLst>
      <p:ext uri="{BB962C8B-B14F-4D97-AF65-F5344CB8AC3E}">
        <p14:creationId xmlns:p14="http://schemas.microsoft.com/office/powerpoint/2010/main" val="612314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915816" y="28636"/>
            <a:ext cx="3008313" cy="952092"/>
          </a:xfrm>
        </p:spPr>
        <p:txBody>
          <a:bodyPr>
            <a:normAutofit/>
          </a:bodyPr>
          <a:lstStyle/>
          <a:p>
            <a:pPr algn="ctr"/>
            <a:r>
              <a:rPr lang="ru-RU" sz="3200" dirty="0" smtClean="0">
                <a:solidFill>
                  <a:srgbClr val="FFC000"/>
                </a:solidFill>
              </a:rPr>
              <a:t>Отморожение</a:t>
            </a:r>
            <a:endParaRPr lang="ru-RU" sz="3200" dirty="0">
              <a:solidFill>
                <a:srgbClr val="FFC000"/>
              </a:solidFill>
            </a:endParaRPr>
          </a:p>
        </p:txBody>
      </p:sp>
      <p:sp>
        <p:nvSpPr>
          <p:cNvPr id="7" name="Текст 6"/>
          <p:cNvSpPr>
            <a:spLocks noGrp="1"/>
          </p:cNvSpPr>
          <p:nvPr>
            <p:ph type="body" sz="half" idx="2"/>
          </p:nvPr>
        </p:nvSpPr>
        <p:spPr>
          <a:xfrm>
            <a:off x="298166" y="1196752"/>
            <a:ext cx="3008313" cy="4691063"/>
          </a:xfrm>
        </p:spPr>
        <p:txBody>
          <a:bodyPr>
            <a:noAutofit/>
          </a:bodyPr>
          <a:lstStyle/>
          <a:p>
            <a:pPr marL="342900" indent="-342900">
              <a:buFont typeface="Wingdings" pitchFamily="2" charset="2"/>
              <a:buChar char="Ø"/>
            </a:pPr>
            <a:r>
              <a:rPr lang="ru-RU" sz="2000" dirty="0">
                <a:solidFill>
                  <a:schemeClr val="bg1"/>
                </a:solidFill>
              </a:rPr>
              <a:t>Укутай отмороженные участки тела в несколько слоев.</a:t>
            </a:r>
          </a:p>
          <a:p>
            <a:pPr marL="342900" indent="-342900">
              <a:buFont typeface="Wingdings" pitchFamily="2" charset="2"/>
              <a:buChar char="Ø"/>
            </a:pPr>
            <a:r>
              <a:rPr lang="ru-RU" sz="2000" dirty="0">
                <a:solidFill>
                  <a:schemeClr val="bg1"/>
                </a:solidFill>
              </a:rPr>
              <a:t>Нельзя ускорять внешнее согревание отмороженных частей </a:t>
            </a:r>
            <a:r>
              <a:rPr lang="ru-RU" sz="2000" dirty="0" smtClean="0">
                <a:solidFill>
                  <a:schemeClr val="bg1"/>
                </a:solidFill>
              </a:rPr>
              <a:t>тела.</a:t>
            </a:r>
            <a:endParaRPr lang="ru-RU" sz="2000" dirty="0">
              <a:solidFill>
                <a:schemeClr val="bg1"/>
              </a:solidFill>
            </a:endParaRPr>
          </a:p>
          <a:p>
            <a:pPr marL="342900" indent="-342900">
              <a:buFont typeface="Wingdings" pitchFamily="2" charset="2"/>
              <a:buChar char="Ø"/>
            </a:pPr>
            <a:r>
              <a:rPr lang="ru-RU" sz="2000" dirty="0">
                <a:solidFill>
                  <a:schemeClr val="bg1"/>
                </a:solidFill>
              </a:rPr>
              <a:t>Тепло должно возникнуть внутри с восстановлением </a:t>
            </a:r>
            <a:r>
              <a:rPr lang="ru-RU" sz="2000" dirty="0" smtClean="0">
                <a:solidFill>
                  <a:schemeClr val="bg1"/>
                </a:solidFill>
              </a:rPr>
              <a:t>кровообращения.</a:t>
            </a:r>
          </a:p>
          <a:p>
            <a:pPr marL="342900" indent="-342900">
              <a:buFont typeface="Wingdings" pitchFamily="2" charset="2"/>
              <a:buChar char="Ø"/>
            </a:pPr>
            <a:r>
              <a:rPr lang="ru-RU" sz="2000" dirty="0" smtClean="0">
                <a:solidFill>
                  <a:schemeClr val="bg1"/>
                </a:solidFill>
              </a:rPr>
              <a:t>Постепенное </a:t>
            </a:r>
            <a:r>
              <a:rPr lang="ru-RU" sz="2000" dirty="0">
                <a:solidFill>
                  <a:schemeClr val="bg1"/>
                </a:solidFill>
              </a:rPr>
              <a:t>согревание в </a:t>
            </a:r>
            <a:r>
              <a:rPr lang="ru-RU" sz="2000" dirty="0" smtClean="0">
                <a:solidFill>
                  <a:schemeClr val="bg1"/>
                </a:solidFill>
              </a:rPr>
              <a:t>помещении.</a:t>
            </a:r>
            <a:endParaRPr lang="ru-RU" sz="2000" dirty="0">
              <a:solidFill>
                <a:schemeClr val="bg1"/>
              </a:solidFill>
            </a:endParaRPr>
          </a:p>
          <a:p>
            <a:pPr marL="342900" indent="-342900">
              <a:buFont typeface="Wingdings" pitchFamily="2" charset="2"/>
              <a:buChar char="Ø"/>
            </a:pPr>
            <a:r>
              <a:rPr lang="ru-RU" sz="2000" dirty="0">
                <a:solidFill>
                  <a:schemeClr val="bg1"/>
                </a:solidFill>
              </a:rPr>
              <a:t>Отмороженные участки растирать снегом запрещено!</a:t>
            </a:r>
          </a:p>
          <a:p>
            <a:endParaRPr lang="ru-RU" sz="20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6479" y="1844824"/>
            <a:ext cx="5652120"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35972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dirty="0" smtClean="0">
                <a:solidFill>
                  <a:srgbClr val="FFC000"/>
                </a:solidFill>
              </a:rPr>
              <a:t>Ожоги</a:t>
            </a:r>
            <a:endParaRPr lang="ru-RU" dirty="0">
              <a:solidFill>
                <a:srgbClr val="FFC000"/>
              </a:solidFill>
            </a:endParaRPr>
          </a:p>
        </p:txBody>
      </p:sp>
      <p:sp>
        <p:nvSpPr>
          <p:cNvPr id="3" name="Объект 2"/>
          <p:cNvSpPr>
            <a:spLocks noGrp="1"/>
          </p:cNvSpPr>
          <p:nvPr>
            <p:ph idx="1"/>
          </p:nvPr>
        </p:nvSpPr>
        <p:spPr/>
        <p:txBody>
          <a:bodyPr/>
          <a:lstStyle/>
          <a:p>
            <a:r>
              <a:rPr lang="ru-RU" dirty="0" smtClean="0">
                <a:solidFill>
                  <a:schemeClr val="bg1"/>
                </a:solidFill>
              </a:rPr>
              <a:t>Устранить причину</a:t>
            </a:r>
          </a:p>
          <a:p>
            <a:r>
              <a:rPr lang="ru-RU" dirty="0" smtClean="0">
                <a:solidFill>
                  <a:schemeClr val="bg1"/>
                </a:solidFill>
              </a:rPr>
              <a:t>Охладить (примерно 15мин)</a:t>
            </a:r>
          </a:p>
          <a:p>
            <a:r>
              <a:rPr lang="ru-RU" dirty="0" smtClean="0">
                <a:solidFill>
                  <a:schemeClr val="bg1"/>
                </a:solidFill>
              </a:rPr>
              <a:t>Убрать одежду, но только если она не обуглена</a:t>
            </a:r>
          </a:p>
          <a:p>
            <a:r>
              <a:rPr lang="ru-RU" dirty="0" smtClean="0">
                <a:solidFill>
                  <a:schemeClr val="bg1"/>
                </a:solidFill>
              </a:rPr>
              <a:t>После охлаждения -  мази, спреи при ожогах</a:t>
            </a:r>
          </a:p>
          <a:p>
            <a:r>
              <a:rPr lang="ru-RU" dirty="0" smtClean="0">
                <a:solidFill>
                  <a:schemeClr val="bg1"/>
                </a:solidFill>
              </a:rPr>
              <a:t>Повязка</a:t>
            </a:r>
          </a:p>
          <a:p>
            <a:r>
              <a:rPr lang="ru-RU" dirty="0" smtClean="0">
                <a:solidFill>
                  <a:schemeClr val="bg1"/>
                </a:solidFill>
              </a:rPr>
              <a:t>Обезболивание</a:t>
            </a:r>
            <a:endParaRPr lang="ru-RU" dirty="0">
              <a:solidFill>
                <a:schemeClr val="bg1"/>
              </a:solidFill>
            </a:endParaRPr>
          </a:p>
        </p:txBody>
      </p:sp>
    </p:spTree>
    <p:extLst>
      <p:ext uri="{BB962C8B-B14F-4D97-AF65-F5344CB8AC3E}">
        <p14:creationId xmlns:p14="http://schemas.microsoft.com/office/powerpoint/2010/main" val="16177614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Заголовок 4"/>
          <p:cNvSpPr>
            <a:spLocks noGrp="1"/>
          </p:cNvSpPr>
          <p:nvPr>
            <p:ph type="title"/>
          </p:nvPr>
        </p:nvSpPr>
        <p:spPr/>
        <p:txBody>
          <a:bodyPr>
            <a:normAutofit/>
          </a:bodyPr>
          <a:lstStyle/>
          <a:p>
            <a:r>
              <a:rPr lang="ru-RU" sz="3200" b="1" dirty="0">
                <a:solidFill>
                  <a:srgbClr val="FFC000"/>
                </a:solidFill>
              </a:rPr>
              <a:t>Горная болезнь</a:t>
            </a:r>
            <a:br>
              <a:rPr lang="ru-RU" sz="3200" b="1" dirty="0">
                <a:solidFill>
                  <a:srgbClr val="FFC000"/>
                </a:solidFill>
              </a:rPr>
            </a:br>
            <a:endParaRPr lang="ru-RU" sz="3200" b="1" dirty="0">
              <a:solidFill>
                <a:srgbClr val="FFC000"/>
              </a:solidFill>
            </a:endParaRPr>
          </a:p>
        </p:txBody>
      </p:sp>
      <p:sp>
        <p:nvSpPr>
          <p:cNvPr id="6" name="Прямоугольник 5"/>
          <p:cNvSpPr/>
          <p:nvPr/>
        </p:nvSpPr>
        <p:spPr>
          <a:xfrm>
            <a:off x="755576" y="1268760"/>
            <a:ext cx="7704856" cy="4154984"/>
          </a:xfrm>
          <a:prstGeom prst="rect">
            <a:avLst/>
          </a:prstGeom>
        </p:spPr>
        <p:txBody>
          <a:bodyPr wrap="square">
            <a:spAutoFit/>
          </a:bodyPr>
          <a:lstStyle/>
          <a:p>
            <a:r>
              <a:rPr lang="ru-RU" sz="2400" dirty="0" smtClean="0">
                <a:solidFill>
                  <a:srgbClr val="FFFF00"/>
                </a:solidFill>
                <a:latin typeface="Times New Roman" pitchFamily="18" charset="0"/>
                <a:cs typeface="Times New Roman" pitchFamily="18" charset="0"/>
              </a:rPr>
              <a:t>Симптомы: </a:t>
            </a:r>
            <a:r>
              <a:rPr lang="ru-RU" sz="2400" dirty="0" smtClean="0">
                <a:solidFill>
                  <a:schemeClr val="bg1"/>
                </a:solidFill>
                <a:latin typeface="Times New Roman" pitchFamily="18" charset="0"/>
                <a:cs typeface="Times New Roman" pitchFamily="18" charset="0"/>
              </a:rPr>
              <a:t>бессонница,  вялость, слабость головокружение</a:t>
            </a:r>
            <a:r>
              <a:rPr lang="ru-RU" sz="2400" dirty="0">
                <a:solidFill>
                  <a:schemeClr val="bg1"/>
                </a:solidFill>
                <a:latin typeface="Times New Roman" pitchFamily="18" charset="0"/>
                <a:cs typeface="Times New Roman" pitchFamily="18" charset="0"/>
              </a:rPr>
              <a:t>, тошнота, рвота, снижение аппетита, головная </a:t>
            </a:r>
            <a:r>
              <a:rPr lang="ru-RU" sz="2400" dirty="0" smtClean="0">
                <a:solidFill>
                  <a:schemeClr val="bg1"/>
                </a:solidFill>
                <a:latin typeface="Times New Roman" pitchFamily="18" charset="0"/>
                <a:cs typeface="Times New Roman" pitchFamily="18" charset="0"/>
              </a:rPr>
              <a:t>боль, одышка, сердцебиение.</a:t>
            </a:r>
            <a:r>
              <a:rPr lang="ru-RU" sz="2400" dirty="0">
                <a:solidFill>
                  <a:schemeClr val="bg1"/>
                </a:solidFill>
                <a:latin typeface="Times New Roman" pitchFamily="18" charset="0"/>
                <a:cs typeface="Times New Roman" pitchFamily="18" charset="0"/>
              </a:rPr>
              <a:t/>
            </a:r>
            <a:br>
              <a:rPr lang="ru-RU" sz="2400" dirty="0">
                <a:solidFill>
                  <a:schemeClr val="bg1"/>
                </a:solidFill>
                <a:latin typeface="Times New Roman" pitchFamily="18" charset="0"/>
                <a:cs typeface="Times New Roman" pitchFamily="18" charset="0"/>
              </a:rPr>
            </a:br>
            <a:r>
              <a:rPr lang="ru-RU" sz="2400" dirty="0">
                <a:solidFill>
                  <a:schemeClr val="bg1"/>
                </a:solidFill>
                <a:latin typeface="Times New Roman" pitchFamily="18" charset="0"/>
                <a:cs typeface="Times New Roman" pitchFamily="18" charset="0"/>
              </a:rPr>
              <a:t>• </a:t>
            </a:r>
            <a:r>
              <a:rPr lang="ru-RU" sz="2400" dirty="0" err="1">
                <a:solidFill>
                  <a:schemeClr val="bg1"/>
                </a:solidFill>
                <a:latin typeface="Times New Roman" pitchFamily="18" charset="0"/>
                <a:cs typeface="Times New Roman" pitchFamily="18" charset="0"/>
              </a:rPr>
              <a:t>диакарб</a:t>
            </a:r>
            <a:r>
              <a:rPr lang="ru-RU" sz="2400" dirty="0">
                <a:solidFill>
                  <a:schemeClr val="bg1"/>
                </a:solidFill>
                <a:latin typeface="Times New Roman" pitchFamily="18" charset="0"/>
                <a:cs typeface="Times New Roman" pitchFamily="18" charset="0"/>
              </a:rPr>
              <a:t> </a:t>
            </a:r>
            <a:r>
              <a:rPr lang="ru-RU" sz="2400" dirty="0" smtClean="0">
                <a:solidFill>
                  <a:schemeClr val="bg1"/>
                </a:solidFill>
                <a:latin typeface="Times New Roman" pitchFamily="18" charset="0"/>
                <a:cs typeface="Times New Roman" pitchFamily="18" charset="0"/>
              </a:rPr>
              <a:t> - 1 </a:t>
            </a:r>
            <a:r>
              <a:rPr lang="ru-RU" sz="2400" dirty="0" err="1">
                <a:solidFill>
                  <a:schemeClr val="bg1"/>
                </a:solidFill>
                <a:latin typeface="Times New Roman" pitchFamily="18" charset="0"/>
                <a:cs typeface="Times New Roman" pitchFamily="18" charset="0"/>
              </a:rPr>
              <a:t>таб</a:t>
            </a:r>
            <a:r>
              <a:rPr lang="ru-RU" sz="2400" dirty="0">
                <a:solidFill>
                  <a:schemeClr val="bg1"/>
                </a:solidFill>
                <a:latin typeface="Times New Roman" pitchFamily="18" charset="0"/>
                <a:cs typeface="Times New Roman" pitchFamily="18" charset="0"/>
              </a:rPr>
              <a:t/>
            </a:r>
            <a:br>
              <a:rPr lang="ru-RU" sz="2400" dirty="0">
                <a:solidFill>
                  <a:schemeClr val="bg1"/>
                </a:solidFill>
                <a:latin typeface="Times New Roman" pitchFamily="18" charset="0"/>
                <a:cs typeface="Times New Roman" pitchFamily="18" charset="0"/>
              </a:rPr>
            </a:br>
            <a:r>
              <a:rPr lang="ru-RU" sz="2400" dirty="0">
                <a:solidFill>
                  <a:schemeClr val="bg1"/>
                </a:solidFill>
                <a:latin typeface="Times New Roman" pitchFamily="18" charset="0"/>
                <a:cs typeface="Times New Roman" pitchFamily="18" charset="0"/>
              </a:rPr>
              <a:t>• </a:t>
            </a:r>
            <a:r>
              <a:rPr lang="ru-RU" sz="2400" dirty="0" err="1" smtClean="0">
                <a:solidFill>
                  <a:schemeClr val="bg1"/>
                </a:solidFill>
                <a:latin typeface="Times New Roman" pitchFamily="18" charset="0"/>
                <a:cs typeface="Times New Roman" pitchFamily="18" charset="0"/>
              </a:rPr>
              <a:t>кеторол</a:t>
            </a:r>
            <a:r>
              <a:rPr lang="ru-RU" sz="2400" dirty="0" smtClean="0">
                <a:solidFill>
                  <a:schemeClr val="bg1"/>
                </a:solidFill>
                <a:latin typeface="Times New Roman" pitchFamily="18" charset="0"/>
                <a:cs typeface="Times New Roman" pitchFamily="18" charset="0"/>
              </a:rPr>
              <a:t> (</a:t>
            </a:r>
            <a:r>
              <a:rPr lang="ru-RU" sz="2400" dirty="0" err="1" smtClean="0">
                <a:solidFill>
                  <a:schemeClr val="bg1"/>
                </a:solidFill>
                <a:latin typeface="Times New Roman" pitchFamily="18" charset="0"/>
                <a:cs typeface="Times New Roman" pitchFamily="18" charset="0"/>
              </a:rPr>
              <a:t>др</a:t>
            </a:r>
            <a:r>
              <a:rPr lang="ru-RU" sz="2400" dirty="0" smtClean="0">
                <a:solidFill>
                  <a:schemeClr val="bg1"/>
                </a:solidFill>
                <a:latin typeface="Times New Roman" pitchFamily="18" charset="0"/>
                <a:cs typeface="Times New Roman" pitchFamily="18" charset="0"/>
              </a:rPr>
              <a:t> обезболивающие) </a:t>
            </a:r>
            <a:r>
              <a:rPr lang="ru-RU" sz="2400" dirty="0">
                <a:solidFill>
                  <a:schemeClr val="bg1"/>
                </a:solidFill>
                <a:latin typeface="Times New Roman" pitchFamily="18" charset="0"/>
                <a:cs typeface="Times New Roman" pitchFamily="18" charset="0"/>
              </a:rPr>
              <a:t>– 0,5-1 таб</a:t>
            </a:r>
            <a:r>
              <a:rPr lang="ru-RU" sz="2400" dirty="0" smtClean="0">
                <a:solidFill>
                  <a:schemeClr val="bg1"/>
                </a:solidFill>
                <a:latin typeface="Times New Roman" pitchFamily="18" charset="0"/>
                <a:cs typeface="Times New Roman" pitchFamily="18" charset="0"/>
              </a:rPr>
              <a:t>.</a:t>
            </a:r>
            <a:r>
              <a:rPr lang="ru-RU" sz="2400" dirty="0">
                <a:solidFill>
                  <a:schemeClr val="bg1"/>
                </a:solidFill>
                <a:latin typeface="Times New Roman" pitchFamily="18" charset="0"/>
                <a:cs typeface="Times New Roman" pitchFamily="18" charset="0"/>
              </a:rPr>
              <a:t/>
            </a:r>
            <a:br>
              <a:rPr lang="ru-RU" sz="2400" dirty="0">
                <a:solidFill>
                  <a:schemeClr val="bg1"/>
                </a:solidFill>
                <a:latin typeface="Times New Roman" pitchFamily="18" charset="0"/>
                <a:cs typeface="Times New Roman" pitchFamily="18" charset="0"/>
              </a:rPr>
            </a:br>
            <a:r>
              <a:rPr lang="ru-RU" sz="2400" dirty="0">
                <a:solidFill>
                  <a:schemeClr val="bg1"/>
                </a:solidFill>
                <a:latin typeface="Times New Roman" pitchFamily="18" charset="0"/>
                <a:cs typeface="Times New Roman" pitchFamily="18" charset="0"/>
              </a:rPr>
              <a:t>• при тошноте – метоклопрамид (</a:t>
            </a:r>
            <a:r>
              <a:rPr lang="ru-RU" sz="2400" dirty="0" err="1">
                <a:solidFill>
                  <a:schemeClr val="bg1"/>
                </a:solidFill>
                <a:latin typeface="Times New Roman" pitchFamily="18" charset="0"/>
                <a:cs typeface="Times New Roman" pitchFamily="18" charset="0"/>
              </a:rPr>
              <a:t>церукал</a:t>
            </a:r>
            <a:r>
              <a:rPr lang="ru-RU" sz="2400" dirty="0">
                <a:solidFill>
                  <a:schemeClr val="bg1"/>
                </a:solidFill>
                <a:latin typeface="Times New Roman" pitchFamily="18" charset="0"/>
                <a:cs typeface="Times New Roman" pitchFamily="18" charset="0"/>
              </a:rPr>
              <a:t>) 1 таб.</a:t>
            </a:r>
            <a:br>
              <a:rPr lang="ru-RU" sz="2400" dirty="0">
                <a:solidFill>
                  <a:schemeClr val="bg1"/>
                </a:solidFill>
                <a:latin typeface="Times New Roman" pitchFamily="18" charset="0"/>
                <a:cs typeface="Times New Roman" pitchFamily="18" charset="0"/>
              </a:rPr>
            </a:br>
            <a:r>
              <a:rPr lang="ru-RU" sz="2400" dirty="0">
                <a:solidFill>
                  <a:schemeClr val="bg1"/>
                </a:solidFill>
                <a:latin typeface="Times New Roman" pitchFamily="18" charset="0"/>
                <a:cs typeface="Times New Roman" pitchFamily="18" charset="0"/>
              </a:rPr>
              <a:t>• спуск </a:t>
            </a:r>
            <a:r>
              <a:rPr lang="ru-RU" sz="2400" dirty="0" smtClean="0">
                <a:solidFill>
                  <a:schemeClr val="bg1"/>
                </a:solidFill>
                <a:latin typeface="Times New Roman" pitchFamily="18" charset="0"/>
                <a:cs typeface="Times New Roman" pitchFamily="18" charset="0"/>
              </a:rPr>
              <a:t>вниз</a:t>
            </a:r>
          </a:p>
          <a:p>
            <a:endParaRPr lang="ru-RU" sz="2400" dirty="0">
              <a:solidFill>
                <a:schemeClr val="bg1"/>
              </a:solidFill>
              <a:latin typeface="Times New Roman" pitchFamily="18" charset="0"/>
              <a:cs typeface="Times New Roman" pitchFamily="18" charset="0"/>
            </a:endParaRPr>
          </a:p>
          <a:p>
            <a:endParaRPr lang="ru-RU" sz="2400" dirty="0" smtClean="0">
              <a:latin typeface="Times New Roman" pitchFamily="18" charset="0"/>
              <a:cs typeface="Times New Roman" pitchFamily="18" charset="0"/>
            </a:endParaRPr>
          </a:p>
          <a:p>
            <a:r>
              <a:rPr lang="ru-RU" sz="2400" dirty="0" smtClean="0">
                <a:solidFill>
                  <a:srgbClr val="FFFF00"/>
                </a:solidFill>
                <a:latin typeface="Times New Roman" pitchFamily="18" charset="0"/>
                <a:cs typeface="Times New Roman" pitchFamily="18" charset="0"/>
              </a:rPr>
              <a:t>Профилактика: </a:t>
            </a:r>
            <a:r>
              <a:rPr lang="ru-RU" sz="2400" dirty="0" err="1" smtClean="0">
                <a:solidFill>
                  <a:schemeClr val="bg1"/>
                </a:solidFill>
                <a:latin typeface="Times New Roman" pitchFamily="18" charset="0"/>
                <a:cs typeface="Times New Roman" pitchFamily="18" charset="0"/>
              </a:rPr>
              <a:t>хорощая</a:t>
            </a:r>
            <a:r>
              <a:rPr lang="ru-RU" sz="2400" dirty="0" smtClean="0">
                <a:solidFill>
                  <a:schemeClr val="bg1"/>
                </a:solidFill>
                <a:latin typeface="Times New Roman" pitchFamily="18" charset="0"/>
                <a:cs typeface="Times New Roman" pitchFamily="18" charset="0"/>
              </a:rPr>
              <a:t> постепенная акклиматизация, тренировка в условиях горной местности</a:t>
            </a:r>
            <a:endParaRPr lang="ru-RU" sz="2400"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25005365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dirty="0" smtClean="0">
                <a:solidFill>
                  <a:srgbClr val="FFC000"/>
                </a:solidFill>
              </a:rPr>
              <a:t>Шок</a:t>
            </a:r>
            <a:endParaRPr lang="ru-RU" dirty="0">
              <a:solidFill>
                <a:srgbClr val="FFC000"/>
              </a:solidFill>
            </a:endParaRPr>
          </a:p>
        </p:txBody>
      </p:sp>
      <p:sp>
        <p:nvSpPr>
          <p:cNvPr id="3" name="Прямоугольник 2"/>
          <p:cNvSpPr/>
          <p:nvPr/>
        </p:nvSpPr>
        <p:spPr>
          <a:xfrm>
            <a:off x="179512" y="1225689"/>
            <a:ext cx="8964488" cy="5324535"/>
          </a:xfrm>
          <a:prstGeom prst="rect">
            <a:avLst/>
          </a:prstGeom>
        </p:spPr>
        <p:txBody>
          <a:bodyPr wrap="square">
            <a:spAutoFit/>
          </a:bodyPr>
          <a:lstStyle/>
          <a:p>
            <a:r>
              <a:rPr lang="ru-RU" sz="2000" dirty="0" smtClean="0">
                <a:solidFill>
                  <a:srgbClr val="FFFF00"/>
                </a:solidFill>
                <a:latin typeface="Times New Roman" pitchFamily="18" charset="0"/>
                <a:cs typeface="Times New Roman" pitchFamily="18" charset="0"/>
              </a:rPr>
              <a:t>Острая  сосудистая недостаточность. Состояние </a:t>
            </a:r>
            <a:r>
              <a:rPr lang="ru-RU" sz="2000" dirty="0">
                <a:solidFill>
                  <a:srgbClr val="FFFF00"/>
                </a:solidFill>
                <a:latin typeface="Times New Roman" pitchFamily="18" charset="0"/>
                <a:cs typeface="Times New Roman" pitchFamily="18" charset="0"/>
              </a:rPr>
              <a:t>крайнего снижения артериального давления, сопровождающееся уменьшением притока кислорода к тканям и накоплением конечных продуктов </a:t>
            </a:r>
            <a:r>
              <a:rPr lang="ru-RU" sz="2000" dirty="0" smtClean="0">
                <a:solidFill>
                  <a:srgbClr val="FFFF00"/>
                </a:solidFill>
                <a:latin typeface="Times New Roman" pitchFamily="18" charset="0"/>
                <a:cs typeface="Times New Roman" pitchFamily="18" charset="0"/>
              </a:rPr>
              <a:t>метаболизма. </a:t>
            </a:r>
          </a:p>
          <a:p>
            <a:r>
              <a:rPr lang="ru-RU" sz="2000" b="1" dirty="0" smtClean="0">
                <a:solidFill>
                  <a:srgbClr val="FFC000"/>
                </a:solidFill>
                <a:latin typeface="Times New Roman" pitchFamily="18" charset="0"/>
                <a:cs typeface="Times New Roman" pitchFamily="18" charset="0"/>
              </a:rPr>
              <a:t>Неэффективность кровообращения!</a:t>
            </a:r>
            <a:endParaRPr lang="ru-RU" sz="2000" b="1" dirty="0" smtClean="0">
              <a:solidFill>
                <a:srgbClr val="FFC000"/>
              </a:solidFill>
              <a:latin typeface="Times New Roman" pitchFamily="18" charset="0"/>
              <a:cs typeface="Times New Roman" pitchFamily="18" charset="0"/>
            </a:endParaRPr>
          </a:p>
          <a:p>
            <a:endParaRPr lang="ru-RU" sz="2000" b="1" dirty="0" smtClean="0">
              <a:solidFill>
                <a:schemeClr val="bg1"/>
              </a:solidFill>
              <a:latin typeface="Times New Roman" pitchFamily="18" charset="0"/>
              <a:cs typeface="Times New Roman" pitchFamily="18" charset="0"/>
            </a:endParaRPr>
          </a:p>
          <a:p>
            <a:r>
              <a:rPr lang="ru-RU" sz="2000" b="1" dirty="0" smtClean="0">
                <a:solidFill>
                  <a:schemeClr val="bg1"/>
                </a:solidFill>
                <a:latin typeface="Times New Roman" pitchFamily="18" charset="0"/>
                <a:cs typeface="Times New Roman" pitchFamily="18" charset="0"/>
              </a:rPr>
              <a:t>Стадии</a:t>
            </a:r>
            <a:r>
              <a:rPr lang="ru-RU" sz="2000" b="1" dirty="0" smtClean="0">
                <a:solidFill>
                  <a:schemeClr val="bg1"/>
                </a:solidFill>
                <a:latin typeface="Times New Roman" pitchFamily="18" charset="0"/>
                <a:cs typeface="Times New Roman" pitchFamily="18" charset="0"/>
              </a:rPr>
              <a:t>: </a:t>
            </a:r>
            <a:r>
              <a:rPr lang="ru-RU" sz="2000" dirty="0" smtClean="0">
                <a:solidFill>
                  <a:schemeClr val="bg1"/>
                </a:solidFill>
                <a:latin typeface="Times New Roman" pitchFamily="18" charset="0"/>
                <a:cs typeface="Times New Roman" pitchFamily="18" charset="0"/>
              </a:rPr>
              <a:t>компенсации, декомпенсации, терминальная стадия</a:t>
            </a:r>
            <a:r>
              <a:rPr lang="ru-RU" sz="2000" dirty="0">
                <a:latin typeface="Times New Roman" pitchFamily="18" charset="0"/>
                <a:cs typeface="Times New Roman" pitchFamily="18" charset="0"/>
              </a:rPr>
              <a:t/>
            </a:r>
            <a:br>
              <a:rPr lang="ru-RU" sz="2000" dirty="0">
                <a:latin typeface="Times New Roman" pitchFamily="18" charset="0"/>
                <a:cs typeface="Times New Roman" pitchFamily="18" charset="0"/>
              </a:rPr>
            </a:br>
            <a:endParaRPr lang="ru-RU" sz="2000" dirty="0" smtClean="0">
              <a:latin typeface="Times New Roman" pitchFamily="18" charset="0"/>
              <a:cs typeface="Times New Roman" pitchFamily="18" charset="0"/>
            </a:endParaRPr>
          </a:p>
          <a:p>
            <a:endParaRPr lang="ru-RU" sz="2000" i="1" u="sng" dirty="0">
              <a:latin typeface="Times New Roman" pitchFamily="18" charset="0"/>
              <a:cs typeface="Times New Roman" pitchFamily="18" charset="0"/>
            </a:endParaRPr>
          </a:p>
          <a:p>
            <a:r>
              <a:rPr lang="ru-RU" sz="2000" dirty="0">
                <a:solidFill>
                  <a:srgbClr val="FFFF00"/>
                </a:solidFill>
                <a:latin typeface="Times New Roman" pitchFamily="18" charset="0"/>
                <a:cs typeface="Times New Roman" pitchFamily="18" charset="0"/>
              </a:rPr>
              <a:t>Основными симптомами шока являются:</a:t>
            </a:r>
          </a:p>
          <a:p>
            <a:endParaRPr lang="ru-RU" sz="2000" dirty="0">
              <a:solidFill>
                <a:schemeClr val="bg1"/>
              </a:solidFill>
              <a:latin typeface="Times New Roman" pitchFamily="18" charset="0"/>
              <a:cs typeface="Times New Roman" pitchFamily="18" charset="0"/>
            </a:endParaRPr>
          </a:p>
          <a:p>
            <a:pPr marL="342900" indent="-342900">
              <a:buFont typeface="Wingdings" pitchFamily="2" charset="2"/>
              <a:buChar char="Ø"/>
            </a:pPr>
            <a:r>
              <a:rPr lang="ru-RU" sz="2000" dirty="0">
                <a:solidFill>
                  <a:schemeClr val="bg1"/>
                </a:solidFill>
                <a:latin typeface="Times New Roman" pitchFamily="18" charset="0"/>
                <a:cs typeface="Times New Roman" pitchFamily="18" charset="0"/>
              </a:rPr>
              <a:t>б</a:t>
            </a:r>
            <a:r>
              <a:rPr lang="ru-RU" sz="2000" dirty="0" smtClean="0">
                <a:solidFill>
                  <a:schemeClr val="bg1"/>
                </a:solidFill>
                <a:latin typeface="Times New Roman" pitchFamily="18" charset="0"/>
                <a:cs typeface="Times New Roman" pitchFamily="18" charset="0"/>
              </a:rPr>
              <a:t>ледность </a:t>
            </a:r>
            <a:r>
              <a:rPr lang="ru-RU" sz="2000" dirty="0">
                <a:solidFill>
                  <a:schemeClr val="bg1"/>
                </a:solidFill>
                <a:latin typeface="Times New Roman" pitchFamily="18" charset="0"/>
                <a:cs typeface="Times New Roman" pitchFamily="18" charset="0"/>
              </a:rPr>
              <a:t>кожных </a:t>
            </a:r>
            <a:r>
              <a:rPr lang="ru-RU" sz="2000" dirty="0" smtClean="0">
                <a:solidFill>
                  <a:schemeClr val="bg1"/>
                </a:solidFill>
                <a:latin typeface="Times New Roman" pitchFamily="18" charset="0"/>
                <a:cs typeface="Times New Roman" pitchFamily="18" charset="0"/>
              </a:rPr>
              <a:t>покровов</a:t>
            </a:r>
            <a:endParaRPr lang="ru-RU" sz="2000" dirty="0">
              <a:solidFill>
                <a:schemeClr val="bg1"/>
              </a:solidFill>
              <a:latin typeface="Times New Roman" pitchFamily="18" charset="0"/>
              <a:cs typeface="Times New Roman" pitchFamily="18" charset="0"/>
            </a:endParaRPr>
          </a:p>
          <a:p>
            <a:pPr marL="342900" indent="-342900">
              <a:buFont typeface="Wingdings" pitchFamily="2" charset="2"/>
              <a:buChar char="Ø"/>
            </a:pPr>
            <a:r>
              <a:rPr lang="ru-RU" sz="2000" dirty="0">
                <a:solidFill>
                  <a:schemeClr val="bg1"/>
                </a:solidFill>
                <a:latin typeface="Times New Roman" pitchFamily="18" charset="0"/>
                <a:cs typeface="Times New Roman" pitchFamily="18" charset="0"/>
              </a:rPr>
              <a:t>учащенный слабый </a:t>
            </a:r>
            <a:r>
              <a:rPr lang="ru-RU" sz="2000" dirty="0" smtClean="0">
                <a:solidFill>
                  <a:schemeClr val="bg1"/>
                </a:solidFill>
                <a:latin typeface="Times New Roman" pitchFamily="18" charset="0"/>
                <a:cs typeface="Times New Roman" pitchFamily="18" charset="0"/>
              </a:rPr>
              <a:t>пульс</a:t>
            </a:r>
            <a:endParaRPr lang="ru-RU" sz="2000" dirty="0">
              <a:solidFill>
                <a:schemeClr val="bg1"/>
              </a:solidFill>
              <a:latin typeface="Times New Roman" pitchFamily="18" charset="0"/>
              <a:cs typeface="Times New Roman" pitchFamily="18" charset="0"/>
            </a:endParaRPr>
          </a:p>
          <a:p>
            <a:pPr marL="342900" indent="-342900">
              <a:buFont typeface="Wingdings" pitchFamily="2" charset="2"/>
              <a:buChar char="Ø"/>
            </a:pPr>
            <a:r>
              <a:rPr lang="ru-RU" sz="2000" dirty="0">
                <a:solidFill>
                  <a:schemeClr val="bg1"/>
                </a:solidFill>
                <a:latin typeface="Times New Roman" pitchFamily="18" charset="0"/>
                <a:cs typeface="Times New Roman" pitchFamily="18" charset="0"/>
              </a:rPr>
              <a:t>озноб, холодный липкий </a:t>
            </a:r>
            <a:r>
              <a:rPr lang="ru-RU" sz="2000" dirty="0" smtClean="0">
                <a:solidFill>
                  <a:schemeClr val="bg1"/>
                </a:solidFill>
                <a:latin typeface="Times New Roman" pitchFamily="18" charset="0"/>
                <a:cs typeface="Times New Roman" pitchFamily="18" charset="0"/>
              </a:rPr>
              <a:t>пот</a:t>
            </a:r>
            <a:endParaRPr lang="ru-RU" sz="2000" dirty="0">
              <a:solidFill>
                <a:schemeClr val="bg1"/>
              </a:solidFill>
              <a:latin typeface="Times New Roman" pitchFamily="18" charset="0"/>
              <a:cs typeface="Times New Roman" pitchFamily="18" charset="0"/>
            </a:endParaRPr>
          </a:p>
          <a:p>
            <a:pPr marL="342900" indent="-342900">
              <a:buFont typeface="Wingdings" pitchFamily="2" charset="2"/>
              <a:buChar char="Ø"/>
            </a:pPr>
            <a:r>
              <a:rPr lang="ru-RU" sz="2000" dirty="0">
                <a:solidFill>
                  <a:schemeClr val="bg1"/>
                </a:solidFill>
                <a:latin typeface="Times New Roman" pitchFamily="18" charset="0"/>
                <a:cs typeface="Times New Roman" pitchFamily="18" charset="0"/>
              </a:rPr>
              <a:t>н</a:t>
            </a:r>
            <a:r>
              <a:rPr lang="ru-RU" sz="2000" dirty="0" smtClean="0">
                <a:solidFill>
                  <a:schemeClr val="bg1"/>
                </a:solidFill>
                <a:latin typeface="Times New Roman" pitchFamily="18" charset="0"/>
                <a:cs typeface="Times New Roman" pitchFamily="18" charset="0"/>
              </a:rPr>
              <a:t>арушение сознания: сонливость </a:t>
            </a:r>
            <a:r>
              <a:rPr lang="ru-RU" sz="2000" dirty="0">
                <a:solidFill>
                  <a:schemeClr val="bg1"/>
                </a:solidFill>
                <a:latin typeface="Times New Roman" pitchFamily="18" charset="0"/>
                <a:cs typeface="Times New Roman" pitchFamily="18" charset="0"/>
              </a:rPr>
              <a:t>или </a:t>
            </a:r>
            <a:r>
              <a:rPr lang="ru-RU" sz="2000" dirty="0" smtClean="0">
                <a:solidFill>
                  <a:schemeClr val="bg1"/>
                </a:solidFill>
                <a:latin typeface="Times New Roman" pitchFamily="18" charset="0"/>
                <a:cs typeface="Times New Roman" pitchFamily="18" charset="0"/>
              </a:rPr>
              <a:t>возбуждение</a:t>
            </a:r>
            <a:endParaRPr lang="ru-RU" sz="2000" dirty="0">
              <a:solidFill>
                <a:schemeClr val="bg1"/>
              </a:solidFill>
              <a:latin typeface="Times New Roman" pitchFamily="18" charset="0"/>
              <a:cs typeface="Times New Roman" pitchFamily="18" charset="0"/>
            </a:endParaRPr>
          </a:p>
          <a:p>
            <a:pPr marL="342900" indent="-342900">
              <a:buFont typeface="Wingdings" pitchFamily="2" charset="2"/>
              <a:buChar char="Ø"/>
            </a:pPr>
            <a:r>
              <a:rPr lang="ru-RU" sz="2000" dirty="0" smtClean="0">
                <a:solidFill>
                  <a:schemeClr val="bg1"/>
                </a:solidFill>
                <a:latin typeface="Times New Roman" pitchFamily="18" charset="0"/>
                <a:cs typeface="Times New Roman" pitchFamily="18" charset="0"/>
              </a:rPr>
              <a:t>снижение </a:t>
            </a:r>
            <a:r>
              <a:rPr lang="ru-RU" sz="2000" dirty="0">
                <a:solidFill>
                  <a:schemeClr val="bg1"/>
                </a:solidFill>
                <a:latin typeface="Times New Roman" pitchFamily="18" charset="0"/>
                <a:cs typeface="Times New Roman" pitchFamily="18" charset="0"/>
              </a:rPr>
              <a:t>артериального давления </a:t>
            </a:r>
            <a:endParaRPr lang="ru-RU" sz="2000" dirty="0" smtClean="0">
              <a:solidFill>
                <a:schemeClr val="bg1"/>
              </a:solidFill>
              <a:latin typeface="Times New Roman" pitchFamily="18" charset="0"/>
              <a:cs typeface="Times New Roman" pitchFamily="18" charset="0"/>
            </a:endParaRPr>
          </a:p>
          <a:p>
            <a:pPr marL="342900" indent="-342900">
              <a:buFont typeface="Wingdings" pitchFamily="2" charset="2"/>
              <a:buChar char="Ø"/>
            </a:pPr>
            <a:r>
              <a:rPr lang="ru-RU" sz="2000" dirty="0">
                <a:solidFill>
                  <a:schemeClr val="bg1"/>
                </a:solidFill>
                <a:latin typeface="Times New Roman" pitchFamily="18" charset="0"/>
                <a:cs typeface="Times New Roman" pitchFamily="18" charset="0"/>
              </a:rPr>
              <a:t>с</a:t>
            </a:r>
            <a:r>
              <a:rPr lang="ru-RU" sz="2000" dirty="0" smtClean="0">
                <a:solidFill>
                  <a:schemeClr val="bg1"/>
                </a:solidFill>
                <a:latin typeface="Times New Roman" pitchFamily="18" charset="0"/>
                <a:cs typeface="Times New Roman" pitchFamily="18" charset="0"/>
              </a:rPr>
              <a:t>нижение </a:t>
            </a:r>
            <a:r>
              <a:rPr lang="ru-RU" sz="2000" dirty="0">
                <a:solidFill>
                  <a:schemeClr val="bg1"/>
                </a:solidFill>
                <a:latin typeface="Times New Roman" pitchFamily="18" charset="0"/>
                <a:cs typeface="Times New Roman" pitchFamily="18" charset="0"/>
              </a:rPr>
              <a:t>выделения мочи (вплоть до полного ее отсутствия)</a:t>
            </a:r>
            <a:br>
              <a:rPr lang="ru-RU" sz="2000" dirty="0">
                <a:solidFill>
                  <a:schemeClr val="bg1"/>
                </a:solidFill>
                <a:latin typeface="Times New Roman" pitchFamily="18" charset="0"/>
                <a:cs typeface="Times New Roman" pitchFamily="18" charset="0"/>
              </a:rPr>
            </a:br>
            <a:endParaRPr lang="ru-RU" sz="2000"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30770295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dirty="0">
                <a:solidFill>
                  <a:srgbClr val="FFC000"/>
                </a:solidFill>
              </a:rPr>
              <a:t>Шок</a:t>
            </a:r>
            <a:endParaRPr lang="ru-RU" dirty="0"/>
          </a:p>
        </p:txBody>
      </p:sp>
      <p:sp>
        <p:nvSpPr>
          <p:cNvPr id="3" name="Прямоугольник 2"/>
          <p:cNvSpPr/>
          <p:nvPr/>
        </p:nvSpPr>
        <p:spPr>
          <a:xfrm>
            <a:off x="611560" y="1772816"/>
            <a:ext cx="8280920" cy="3785652"/>
          </a:xfrm>
          <a:prstGeom prst="rect">
            <a:avLst/>
          </a:prstGeom>
        </p:spPr>
        <p:txBody>
          <a:bodyPr wrap="square">
            <a:spAutoFit/>
          </a:bodyPr>
          <a:lstStyle/>
          <a:p>
            <a:r>
              <a:rPr lang="ru-RU" sz="2000" dirty="0">
                <a:solidFill>
                  <a:schemeClr val="bg1"/>
                </a:solidFill>
                <a:latin typeface="Times New Roman" pitchFamily="18" charset="0"/>
                <a:cs typeface="Times New Roman" pitchFamily="18" charset="0"/>
              </a:rPr>
              <a:t>«С оторванной рукой или ногой лежит такой окоченелый на перевязочном пункте неподвижно; он не кричит, не вопит, не жалуется, не принимает ни в чем участия и ничего не требует; тело холодно, лицо бледно, как у трупа; взгляд неподвижен и обращен вдаль; пульс, как нитка, едва заметен под пальцами и с частыми </a:t>
            </a:r>
            <a:r>
              <a:rPr lang="ru-RU" sz="2000" dirty="0" err="1">
                <a:solidFill>
                  <a:schemeClr val="bg1"/>
                </a:solidFill>
                <a:latin typeface="Times New Roman" pitchFamily="18" charset="0"/>
                <a:cs typeface="Times New Roman" pitchFamily="18" charset="0"/>
              </a:rPr>
              <a:t>перемежками</a:t>
            </a:r>
            <a:r>
              <a:rPr lang="ru-RU" sz="2000" dirty="0">
                <a:solidFill>
                  <a:schemeClr val="bg1"/>
                </a:solidFill>
                <a:latin typeface="Times New Roman" pitchFamily="18" charset="0"/>
                <a:cs typeface="Times New Roman" pitchFamily="18" charset="0"/>
              </a:rPr>
              <a:t>. На вопросы окоченелый или вовсе не отвечает, или только про себя, чуть слышным шепотом; дыхание также едва заметно. Рана и кожа почти совсем нечувствительны, но если большой нерв, висящий из раны, будет чем-либо раздражен, то больной одним лишь сокращением личных мускулов обнаруживает признак чувства. Иногда это состояние проходит через несколько часов, иногда же оно продолжается без перемены до самой смерти». Так описывает состояние шока </a:t>
            </a:r>
            <a:r>
              <a:rPr lang="ru-RU" sz="2000" dirty="0" err="1">
                <a:solidFill>
                  <a:schemeClr val="bg1"/>
                </a:solidFill>
                <a:latin typeface="Times New Roman" pitchFamily="18" charset="0"/>
                <a:cs typeface="Times New Roman" pitchFamily="18" charset="0"/>
              </a:rPr>
              <a:t>Н.И.Пирогов</a:t>
            </a:r>
            <a:r>
              <a:rPr lang="ru-RU" sz="2000" dirty="0">
                <a:solidFill>
                  <a:schemeClr val="bg1"/>
                </a:solidFill>
                <a:latin typeface="Times New Roman" pitchFamily="18" charset="0"/>
                <a:cs typeface="Times New Roman" pitchFamily="18" charset="0"/>
              </a:rPr>
              <a:t>. </a:t>
            </a:r>
          </a:p>
        </p:txBody>
      </p:sp>
    </p:spTree>
    <p:extLst>
      <p:ext uri="{BB962C8B-B14F-4D97-AF65-F5344CB8AC3E}">
        <p14:creationId xmlns:p14="http://schemas.microsoft.com/office/powerpoint/2010/main" val="9126071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a:bodyPr>
          <a:lstStyle/>
          <a:p>
            <a:r>
              <a:rPr lang="ru-RU" sz="4000" dirty="0" smtClean="0">
                <a:solidFill>
                  <a:srgbClr val="FFC000"/>
                </a:solidFill>
              </a:rPr>
              <a:t>Шок</a:t>
            </a:r>
            <a:endParaRPr lang="ru-RU" sz="4000" dirty="0">
              <a:solidFill>
                <a:srgbClr val="FFC000"/>
              </a:solidFill>
            </a:endParaRPr>
          </a:p>
        </p:txBody>
      </p:sp>
      <p:sp>
        <p:nvSpPr>
          <p:cNvPr id="3" name="Прямоугольник 2"/>
          <p:cNvSpPr/>
          <p:nvPr/>
        </p:nvSpPr>
        <p:spPr>
          <a:xfrm>
            <a:off x="107504" y="1443841"/>
            <a:ext cx="8856984" cy="4832092"/>
          </a:xfrm>
          <a:prstGeom prst="rect">
            <a:avLst/>
          </a:prstGeom>
        </p:spPr>
        <p:txBody>
          <a:bodyPr wrap="square">
            <a:spAutoFit/>
          </a:bodyPr>
          <a:lstStyle/>
          <a:p>
            <a:pPr marL="457200" indent="-457200">
              <a:buFont typeface="Wingdings" pitchFamily="2" charset="2"/>
              <a:buChar char="Ø"/>
            </a:pPr>
            <a:r>
              <a:rPr lang="ru-RU" sz="2800" dirty="0">
                <a:solidFill>
                  <a:schemeClr val="bg1"/>
                </a:solidFill>
                <a:latin typeface="Times New Roman" pitchFamily="18" charset="0"/>
                <a:cs typeface="Times New Roman" pitchFamily="18" charset="0"/>
              </a:rPr>
              <a:t>Остановка кровотечения</a:t>
            </a:r>
          </a:p>
          <a:p>
            <a:pPr marL="457200" indent="-457200">
              <a:buFont typeface="Wingdings" pitchFamily="2" charset="2"/>
              <a:buChar char="Ø"/>
            </a:pPr>
            <a:r>
              <a:rPr lang="ru-RU" sz="2800" dirty="0">
                <a:solidFill>
                  <a:schemeClr val="bg1"/>
                </a:solidFill>
                <a:latin typeface="Times New Roman" pitchFamily="18" charset="0"/>
                <a:cs typeface="Times New Roman" pitchFamily="18" charset="0"/>
              </a:rPr>
              <a:t>Адекватное обезболивание</a:t>
            </a:r>
          </a:p>
          <a:p>
            <a:pPr marL="457200" indent="-457200">
              <a:buFont typeface="Wingdings" pitchFamily="2" charset="2"/>
              <a:buChar char="Ø"/>
            </a:pPr>
            <a:r>
              <a:rPr lang="ru-RU" sz="2800" dirty="0">
                <a:solidFill>
                  <a:schemeClr val="bg1"/>
                </a:solidFill>
                <a:latin typeface="Times New Roman" pitchFamily="18" charset="0"/>
                <a:cs typeface="Times New Roman" pitchFamily="18" charset="0"/>
              </a:rPr>
              <a:t>Гормональная терапия (преднизолон, </a:t>
            </a:r>
            <a:r>
              <a:rPr lang="ru-RU" sz="2800" dirty="0" err="1" smtClean="0">
                <a:solidFill>
                  <a:schemeClr val="bg1"/>
                </a:solidFill>
                <a:latin typeface="Times New Roman" pitchFamily="18" charset="0"/>
                <a:cs typeface="Times New Roman" pitchFamily="18" charset="0"/>
              </a:rPr>
              <a:t>дексаметазон</a:t>
            </a:r>
            <a:r>
              <a:rPr lang="ru-RU" sz="2800" dirty="0" smtClean="0">
                <a:solidFill>
                  <a:schemeClr val="bg1"/>
                </a:solidFill>
                <a:latin typeface="Times New Roman" pitchFamily="18" charset="0"/>
                <a:cs typeface="Times New Roman" pitchFamily="18" charset="0"/>
              </a:rPr>
              <a:t>)</a:t>
            </a:r>
            <a:endParaRPr lang="ru-RU" sz="2800" dirty="0">
              <a:solidFill>
                <a:schemeClr val="bg1"/>
              </a:solidFill>
              <a:latin typeface="Times New Roman" pitchFamily="18" charset="0"/>
              <a:cs typeface="Times New Roman" pitchFamily="18" charset="0"/>
            </a:endParaRPr>
          </a:p>
          <a:p>
            <a:pPr marL="457200" indent="-457200">
              <a:buFont typeface="Wingdings" pitchFamily="2" charset="2"/>
              <a:buChar char="Ø"/>
            </a:pPr>
            <a:endParaRPr lang="ru-RU" sz="2800" dirty="0">
              <a:solidFill>
                <a:schemeClr val="bg1"/>
              </a:solidFill>
              <a:latin typeface="Times New Roman" pitchFamily="18" charset="0"/>
              <a:cs typeface="Times New Roman" pitchFamily="18" charset="0"/>
            </a:endParaRPr>
          </a:p>
          <a:p>
            <a:pPr marL="457200" indent="-457200">
              <a:buFont typeface="Wingdings" pitchFamily="2" charset="2"/>
              <a:buChar char="Ø"/>
            </a:pPr>
            <a:r>
              <a:rPr lang="ru-RU" sz="2800" dirty="0">
                <a:solidFill>
                  <a:schemeClr val="bg1"/>
                </a:solidFill>
                <a:latin typeface="Times New Roman" pitchFamily="18" charset="0"/>
                <a:cs typeface="Times New Roman" pitchFamily="18" charset="0"/>
              </a:rPr>
              <a:t>При анафилаксии: </a:t>
            </a:r>
            <a:r>
              <a:rPr lang="ru-RU" sz="2800" dirty="0" smtClean="0">
                <a:solidFill>
                  <a:schemeClr val="bg1"/>
                </a:solidFill>
                <a:latin typeface="Times New Roman" pitchFamily="18" charset="0"/>
                <a:cs typeface="Times New Roman" pitchFamily="18" charset="0"/>
              </a:rPr>
              <a:t>АДРЕНАЛИН; гормональная </a:t>
            </a:r>
            <a:r>
              <a:rPr lang="ru-RU" sz="2800" dirty="0">
                <a:solidFill>
                  <a:schemeClr val="bg1"/>
                </a:solidFill>
                <a:latin typeface="Times New Roman" pitchFamily="18" charset="0"/>
                <a:cs typeface="Times New Roman" pitchFamily="18" charset="0"/>
              </a:rPr>
              <a:t>терапия (преднизолон, </a:t>
            </a:r>
            <a:r>
              <a:rPr lang="ru-RU" sz="2800" dirty="0" err="1">
                <a:solidFill>
                  <a:schemeClr val="bg1"/>
                </a:solidFill>
                <a:latin typeface="Times New Roman" pitchFamily="18" charset="0"/>
                <a:cs typeface="Times New Roman" pitchFamily="18" charset="0"/>
              </a:rPr>
              <a:t>дексаметазон</a:t>
            </a:r>
            <a:r>
              <a:rPr lang="ru-RU" sz="2800" dirty="0">
                <a:solidFill>
                  <a:schemeClr val="bg1"/>
                </a:solidFill>
                <a:latin typeface="Times New Roman" pitchFamily="18" charset="0"/>
                <a:cs typeface="Times New Roman" pitchFamily="18" charset="0"/>
              </a:rPr>
              <a:t>), антигистаминные препараты</a:t>
            </a:r>
            <a:br>
              <a:rPr lang="ru-RU" sz="2800" dirty="0">
                <a:solidFill>
                  <a:schemeClr val="bg1"/>
                </a:solidFill>
                <a:latin typeface="Times New Roman" pitchFamily="18" charset="0"/>
                <a:cs typeface="Times New Roman" pitchFamily="18" charset="0"/>
              </a:rPr>
            </a:br>
            <a:endParaRPr lang="ru-RU" sz="2800" dirty="0">
              <a:solidFill>
                <a:schemeClr val="bg1"/>
              </a:solidFill>
              <a:latin typeface="Times New Roman" pitchFamily="18" charset="0"/>
              <a:cs typeface="Times New Roman" pitchFamily="18" charset="0"/>
            </a:endParaRPr>
          </a:p>
          <a:p>
            <a:r>
              <a:rPr lang="ru-RU" sz="2800" dirty="0">
                <a:solidFill>
                  <a:srgbClr val="FFFF00"/>
                </a:solidFill>
                <a:latin typeface="Times New Roman" pitchFamily="18" charset="0"/>
                <a:cs typeface="Times New Roman" pitchFamily="18" charset="0"/>
              </a:rPr>
              <a:t>При шоке ситуация критическая. Отсутствие квалифицированной </a:t>
            </a:r>
            <a:r>
              <a:rPr lang="ru-RU" sz="2800" dirty="0" err="1">
                <a:solidFill>
                  <a:srgbClr val="FFFF00"/>
                </a:solidFill>
                <a:latin typeface="Times New Roman" pitchFamily="18" charset="0"/>
                <a:cs typeface="Times New Roman" pitchFamily="18" charset="0"/>
              </a:rPr>
              <a:t>мед.помощи</a:t>
            </a:r>
            <a:r>
              <a:rPr lang="ru-RU" sz="2800" dirty="0">
                <a:solidFill>
                  <a:srgbClr val="FFFF00"/>
                </a:solidFill>
                <a:latin typeface="Times New Roman" pitchFamily="18" charset="0"/>
                <a:cs typeface="Times New Roman" pitchFamily="18" charset="0"/>
              </a:rPr>
              <a:t> в условиях стационара приводит к летальному исходу.  Экстренный спуск вниз!</a:t>
            </a:r>
          </a:p>
        </p:txBody>
      </p:sp>
    </p:spTree>
    <p:extLst>
      <p:ext uri="{BB962C8B-B14F-4D97-AF65-F5344CB8AC3E}">
        <p14:creationId xmlns:p14="http://schemas.microsoft.com/office/powerpoint/2010/main" val="34728226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fontScale="90000"/>
          </a:bodyPr>
          <a:lstStyle/>
          <a:p>
            <a:r>
              <a:rPr lang="ru-RU" dirty="0" smtClean="0">
                <a:solidFill>
                  <a:srgbClr val="FFC000"/>
                </a:solidFill>
              </a:rPr>
              <a:t>Отек легких</a:t>
            </a:r>
            <a:br>
              <a:rPr lang="ru-RU" dirty="0" smtClean="0">
                <a:solidFill>
                  <a:srgbClr val="FFC000"/>
                </a:solidFill>
              </a:rPr>
            </a:br>
            <a:endParaRPr lang="ru-RU" dirty="0">
              <a:solidFill>
                <a:srgbClr val="FFC000"/>
              </a:solidFill>
            </a:endParaRPr>
          </a:p>
        </p:txBody>
      </p:sp>
      <p:sp>
        <p:nvSpPr>
          <p:cNvPr id="3" name="Прямоугольник 2"/>
          <p:cNvSpPr/>
          <p:nvPr/>
        </p:nvSpPr>
        <p:spPr>
          <a:xfrm>
            <a:off x="215008" y="1844824"/>
            <a:ext cx="8928992" cy="4062651"/>
          </a:xfrm>
          <a:prstGeom prst="rect">
            <a:avLst/>
          </a:prstGeom>
        </p:spPr>
        <p:txBody>
          <a:bodyPr wrap="square">
            <a:spAutoFit/>
          </a:bodyPr>
          <a:lstStyle/>
          <a:p>
            <a:pPr marL="342900" indent="-342900">
              <a:buFont typeface="Wingdings" pitchFamily="2" charset="2"/>
              <a:buChar char="§"/>
            </a:pPr>
            <a:r>
              <a:rPr lang="ru-RU" sz="2400" dirty="0" smtClean="0">
                <a:solidFill>
                  <a:schemeClr val="bg1"/>
                </a:solidFill>
                <a:latin typeface="Times New Roman" pitchFamily="18" charset="0"/>
                <a:cs typeface="Times New Roman" pitchFamily="18" charset="0"/>
              </a:rPr>
              <a:t>Одышка, учащенное дыхание, часто слышимое даже на расстоянии, жалобы </a:t>
            </a:r>
            <a:r>
              <a:rPr lang="ru-RU" sz="2400" dirty="0">
                <a:solidFill>
                  <a:schemeClr val="bg1"/>
                </a:solidFill>
                <a:latin typeface="Times New Roman" pitchFamily="18" charset="0"/>
                <a:cs typeface="Times New Roman" pitchFamily="18" charset="0"/>
              </a:rPr>
              <a:t>на нехватку </a:t>
            </a:r>
            <a:r>
              <a:rPr lang="ru-RU" sz="2400" dirty="0" smtClean="0">
                <a:solidFill>
                  <a:schemeClr val="bg1"/>
                </a:solidFill>
                <a:latin typeface="Times New Roman" pitchFamily="18" charset="0"/>
                <a:cs typeface="Times New Roman" pitchFamily="18" charset="0"/>
              </a:rPr>
              <a:t>воздуха</a:t>
            </a:r>
          </a:p>
          <a:p>
            <a:pPr marL="342900" indent="-342900">
              <a:buFont typeface="Wingdings" pitchFamily="2" charset="2"/>
              <a:buChar char="§"/>
            </a:pPr>
            <a:r>
              <a:rPr lang="ru-RU" sz="2400" dirty="0" smtClean="0">
                <a:solidFill>
                  <a:schemeClr val="bg1"/>
                </a:solidFill>
                <a:latin typeface="Times New Roman" pitchFamily="18" charset="0"/>
                <a:cs typeface="Times New Roman" pitchFamily="18" charset="0"/>
              </a:rPr>
              <a:t>Кашель</a:t>
            </a:r>
            <a:endParaRPr lang="ru-RU" sz="2400" dirty="0">
              <a:solidFill>
                <a:schemeClr val="bg1"/>
              </a:solidFill>
              <a:latin typeface="Times New Roman" pitchFamily="18" charset="0"/>
              <a:cs typeface="Times New Roman" pitchFamily="18" charset="0"/>
            </a:endParaRPr>
          </a:p>
          <a:p>
            <a:pPr marL="342900" indent="-342900">
              <a:buFont typeface="Wingdings" pitchFamily="2" charset="2"/>
              <a:buChar char="§"/>
            </a:pPr>
            <a:r>
              <a:rPr lang="ru-RU" sz="2400" dirty="0" smtClean="0">
                <a:solidFill>
                  <a:schemeClr val="bg1"/>
                </a:solidFill>
                <a:latin typeface="Times New Roman" pitchFamily="18" charset="0"/>
                <a:cs typeface="Times New Roman" pitchFamily="18" charset="0"/>
              </a:rPr>
              <a:t>Хрипы в грудной клетке при дыхании</a:t>
            </a:r>
            <a:endParaRPr lang="ru-RU" sz="2400" dirty="0">
              <a:solidFill>
                <a:schemeClr val="bg1"/>
              </a:solidFill>
              <a:latin typeface="Times New Roman" pitchFamily="18" charset="0"/>
              <a:cs typeface="Times New Roman" pitchFamily="18" charset="0"/>
            </a:endParaRPr>
          </a:p>
          <a:p>
            <a:pPr marL="342900" indent="-342900">
              <a:buFont typeface="Wingdings" pitchFamily="2" charset="2"/>
              <a:buChar char="§"/>
            </a:pPr>
            <a:r>
              <a:rPr lang="ru-RU" sz="2400" dirty="0">
                <a:solidFill>
                  <a:schemeClr val="bg1"/>
                </a:solidFill>
                <a:latin typeface="Times New Roman" pitchFamily="18" charset="0"/>
                <a:cs typeface="Times New Roman" pitchFamily="18" charset="0"/>
              </a:rPr>
              <a:t>Пенистая розовая </a:t>
            </a:r>
            <a:r>
              <a:rPr lang="ru-RU" sz="2400" dirty="0" smtClean="0">
                <a:solidFill>
                  <a:schemeClr val="bg1"/>
                </a:solidFill>
                <a:latin typeface="Times New Roman" pitchFamily="18" charset="0"/>
                <a:cs typeface="Times New Roman" pitchFamily="18" charset="0"/>
              </a:rPr>
              <a:t>мокрота</a:t>
            </a:r>
          </a:p>
          <a:p>
            <a:endParaRPr lang="ru-RU" sz="2400" dirty="0" smtClean="0">
              <a:solidFill>
                <a:schemeClr val="bg1"/>
              </a:solidFill>
              <a:latin typeface="Times New Roman" pitchFamily="18" charset="0"/>
              <a:cs typeface="Times New Roman" pitchFamily="18" charset="0"/>
            </a:endParaRPr>
          </a:p>
          <a:p>
            <a:r>
              <a:rPr lang="ru-RU" sz="2400" dirty="0" smtClean="0">
                <a:solidFill>
                  <a:srgbClr val="FFFF00"/>
                </a:solidFill>
                <a:latin typeface="Times New Roman" pitchFamily="18" charset="0"/>
                <a:cs typeface="Times New Roman" pitchFamily="18" charset="0"/>
              </a:rPr>
              <a:t>Немедленный спуск вниз! </a:t>
            </a:r>
            <a:endParaRPr lang="ru-RU" sz="2400" dirty="0">
              <a:solidFill>
                <a:srgbClr val="FFFF00"/>
              </a:solidFill>
              <a:latin typeface="Times New Roman" pitchFamily="18" charset="0"/>
              <a:cs typeface="Times New Roman" pitchFamily="18" charset="0"/>
            </a:endParaRPr>
          </a:p>
          <a:p>
            <a:pPr marL="342900" indent="-342900">
              <a:buFont typeface="Wingdings" pitchFamily="2" charset="2"/>
              <a:buChar char="§"/>
            </a:pPr>
            <a:r>
              <a:rPr lang="ru-RU" sz="2400" dirty="0" smtClean="0">
                <a:solidFill>
                  <a:schemeClr val="bg1"/>
                </a:solidFill>
                <a:latin typeface="Times New Roman" pitchFamily="18" charset="0"/>
                <a:cs typeface="Times New Roman" pitchFamily="18" charset="0"/>
              </a:rPr>
              <a:t>Гормональная терапия (</a:t>
            </a:r>
            <a:r>
              <a:rPr lang="ru-RU" sz="2400" dirty="0" err="1">
                <a:solidFill>
                  <a:schemeClr val="bg1"/>
                </a:solidFill>
                <a:latin typeface="Times New Roman" pitchFamily="18" charset="0"/>
                <a:cs typeface="Times New Roman" pitchFamily="18" charset="0"/>
              </a:rPr>
              <a:t>д</a:t>
            </a:r>
            <a:r>
              <a:rPr lang="ru-RU" sz="2400" dirty="0" err="1" smtClean="0">
                <a:solidFill>
                  <a:schemeClr val="bg1"/>
                </a:solidFill>
                <a:latin typeface="Times New Roman" pitchFamily="18" charset="0"/>
                <a:cs typeface="Times New Roman" pitchFamily="18" charset="0"/>
              </a:rPr>
              <a:t>ексаметазон</a:t>
            </a:r>
            <a:r>
              <a:rPr lang="ru-RU" sz="2400" dirty="0" smtClean="0">
                <a:solidFill>
                  <a:schemeClr val="bg1"/>
                </a:solidFill>
                <a:latin typeface="Times New Roman" pitchFamily="18" charset="0"/>
                <a:cs typeface="Times New Roman" pitchFamily="18" charset="0"/>
              </a:rPr>
              <a:t> </a:t>
            </a:r>
            <a:r>
              <a:rPr lang="ru-RU" sz="2400" dirty="0">
                <a:solidFill>
                  <a:schemeClr val="bg1"/>
                </a:solidFill>
                <a:latin typeface="Times New Roman" pitchFamily="18" charset="0"/>
                <a:cs typeface="Times New Roman" pitchFamily="18" charset="0"/>
              </a:rPr>
              <a:t>/ </a:t>
            </a:r>
            <a:r>
              <a:rPr lang="ru-RU" sz="2400" dirty="0" smtClean="0">
                <a:solidFill>
                  <a:schemeClr val="bg1"/>
                </a:solidFill>
                <a:latin typeface="Times New Roman" pitchFamily="18" charset="0"/>
                <a:cs typeface="Times New Roman" pitchFamily="18" charset="0"/>
              </a:rPr>
              <a:t>преднизолон)</a:t>
            </a:r>
          </a:p>
          <a:p>
            <a:pPr marL="342900" indent="-342900">
              <a:buFont typeface="Wingdings" pitchFamily="2" charset="2"/>
              <a:buChar char="§"/>
            </a:pPr>
            <a:r>
              <a:rPr lang="ru-RU" sz="2400" dirty="0" smtClean="0">
                <a:solidFill>
                  <a:schemeClr val="bg1"/>
                </a:solidFill>
                <a:latin typeface="Times New Roman" pitchFamily="18" charset="0"/>
                <a:cs typeface="Times New Roman" pitchFamily="18" charset="0"/>
              </a:rPr>
              <a:t>Диуретическая терапия (фуросемид )</a:t>
            </a:r>
            <a:endParaRPr lang="ru-RU" sz="2400" dirty="0">
              <a:solidFill>
                <a:schemeClr val="bg1"/>
              </a:solidFill>
              <a:latin typeface="Times New Roman" pitchFamily="18" charset="0"/>
              <a:cs typeface="Times New Roman" pitchFamily="18" charset="0"/>
            </a:endParaRPr>
          </a:p>
          <a:p>
            <a:pPr marL="342900" indent="-342900">
              <a:buFont typeface="Wingdings" pitchFamily="2" charset="2"/>
              <a:buChar char="§"/>
            </a:pPr>
            <a:r>
              <a:rPr lang="ru-RU" sz="2400" dirty="0">
                <a:solidFill>
                  <a:schemeClr val="bg1"/>
                </a:solidFill>
                <a:latin typeface="Times New Roman" pitchFamily="18" charset="0"/>
                <a:cs typeface="Times New Roman" pitchFamily="18" charset="0"/>
              </a:rPr>
              <a:t>Нитроглицерин под язык</a:t>
            </a:r>
          </a:p>
          <a:p>
            <a:pPr marL="285750" indent="-285750">
              <a:buFont typeface="Wingdings" pitchFamily="2" charset="2"/>
              <a:buChar char="§"/>
            </a:pPr>
            <a:endParaRPr lang="ru-RU" dirty="0"/>
          </a:p>
        </p:txBody>
      </p:sp>
    </p:spTree>
    <p:extLst>
      <p:ext uri="{BB962C8B-B14F-4D97-AF65-F5344CB8AC3E}">
        <p14:creationId xmlns:p14="http://schemas.microsoft.com/office/powerpoint/2010/main" val="42322592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a:bodyPr>
          <a:lstStyle/>
          <a:p>
            <a:r>
              <a:rPr lang="ru-RU" sz="4000" dirty="0" smtClean="0">
                <a:solidFill>
                  <a:srgbClr val="FFC000"/>
                </a:solidFill>
              </a:rPr>
              <a:t>Кишечная инфекция</a:t>
            </a:r>
            <a:endParaRPr lang="ru-RU" sz="4000" dirty="0">
              <a:solidFill>
                <a:srgbClr val="FFC000"/>
              </a:solidFill>
            </a:endParaRPr>
          </a:p>
        </p:txBody>
      </p:sp>
      <p:sp>
        <p:nvSpPr>
          <p:cNvPr id="3" name="Объект 2"/>
          <p:cNvSpPr>
            <a:spLocks noGrp="1"/>
          </p:cNvSpPr>
          <p:nvPr>
            <p:ph sz="half" idx="1"/>
          </p:nvPr>
        </p:nvSpPr>
        <p:spPr/>
        <p:style>
          <a:lnRef idx="3">
            <a:schemeClr val="lt1"/>
          </a:lnRef>
          <a:fillRef idx="1">
            <a:schemeClr val="accent1"/>
          </a:fillRef>
          <a:effectRef idx="1">
            <a:schemeClr val="accent1"/>
          </a:effectRef>
          <a:fontRef idx="minor">
            <a:schemeClr val="lt1"/>
          </a:fontRef>
        </p:style>
        <p:txBody>
          <a:bodyPr>
            <a:normAutofit fontScale="40000" lnSpcReduction="20000"/>
          </a:bodyPr>
          <a:lstStyle/>
          <a:p>
            <a:endParaRPr lang="ru-RU" sz="5100" dirty="0" smtClean="0">
              <a:solidFill>
                <a:schemeClr val="bg1"/>
              </a:solidFill>
            </a:endParaRPr>
          </a:p>
          <a:p>
            <a:r>
              <a:rPr lang="ru-RU" sz="6000" dirty="0" smtClean="0">
                <a:solidFill>
                  <a:schemeClr val="bg1"/>
                </a:solidFill>
              </a:rPr>
              <a:t>Основная опасность – обезвоживание</a:t>
            </a:r>
          </a:p>
          <a:p>
            <a:endParaRPr lang="ru-RU" sz="6000" dirty="0" smtClean="0">
              <a:solidFill>
                <a:schemeClr val="bg1"/>
              </a:solidFill>
            </a:endParaRPr>
          </a:p>
          <a:p>
            <a:r>
              <a:rPr lang="ru-RU" sz="6000" dirty="0" smtClean="0">
                <a:solidFill>
                  <a:schemeClr val="bg1"/>
                </a:solidFill>
              </a:rPr>
              <a:t>Необходимо дифференцировать с острой хирургической патологией( «острый живот»)</a:t>
            </a:r>
          </a:p>
          <a:p>
            <a:endParaRPr lang="ru-RU" dirty="0">
              <a:solidFill>
                <a:schemeClr val="bg1"/>
              </a:solidFill>
            </a:endParaRPr>
          </a:p>
        </p:txBody>
      </p:sp>
      <p:sp>
        <p:nvSpPr>
          <p:cNvPr id="4" name="Объект 3"/>
          <p:cNvSpPr>
            <a:spLocks noGrp="1"/>
          </p:cNvSpPr>
          <p:nvPr>
            <p:ph sz="half" idx="2"/>
          </p:nvPr>
        </p:nvSpPr>
        <p:spPr>
          <a:xfrm>
            <a:off x="4648200" y="1600200"/>
            <a:ext cx="4038600" cy="4781128"/>
          </a:xfrm>
        </p:spPr>
        <p:style>
          <a:lnRef idx="3">
            <a:schemeClr val="lt1"/>
          </a:lnRef>
          <a:fillRef idx="1">
            <a:schemeClr val="accent1"/>
          </a:fillRef>
          <a:effectRef idx="1">
            <a:schemeClr val="accent1"/>
          </a:effectRef>
          <a:fontRef idx="minor">
            <a:schemeClr val="lt1"/>
          </a:fontRef>
        </p:style>
        <p:txBody>
          <a:bodyPr>
            <a:normAutofit fontScale="40000" lnSpcReduction="20000"/>
          </a:bodyPr>
          <a:lstStyle/>
          <a:p>
            <a:pPr marL="0" indent="0">
              <a:buNone/>
            </a:pPr>
            <a:r>
              <a:rPr lang="ru-RU" sz="5100" dirty="0" smtClean="0">
                <a:solidFill>
                  <a:srgbClr val="FFFF00"/>
                </a:solidFill>
              </a:rPr>
              <a:t>Лечение:</a:t>
            </a:r>
          </a:p>
          <a:p>
            <a:r>
              <a:rPr lang="ru-RU" sz="3800" dirty="0" err="1" smtClean="0">
                <a:solidFill>
                  <a:schemeClr val="bg1"/>
                </a:solidFill>
              </a:rPr>
              <a:t>Регидратация</a:t>
            </a:r>
            <a:r>
              <a:rPr lang="ru-RU" sz="3800" dirty="0" smtClean="0">
                <a:solidFill>
                  <a:schemeClr val="bg1"/>
                </a:solidFill>
              </a:rPr>
              <a:t>  -частое </a:t>
            </a:r>
            <a:r>
              <a:rPr lang="ru-RU" sz="3800" dirty="0">
                <a:solidFill>
                  <a:schemeClr val="bg1"/>
                </a:solidFill>
              </a:rPr>
              <a:t>обильное питье солевых растворов во избежание обезвоживания (каждые 5 минут по 1 </a:t>
            </a:r>
            <a:r>
              <a:rPr lang="ru-RU" sz="3800" dirty="0" err="1">
                <a:solidFill>
                  <a:schemeClr val="bg1"/>
                </a:solidFill>
              </a:rPr>
              <a:t>чл</a:t>
            </a:r>
            <a:r>
              <a:rPr lang="ru-RU" sz="3800" dirty="0">
                <a:solidFill>
                  <a:schemeClr val="bg1"/>
                </a:solidFill>
              </a:rPr>
              <a:t> </a:t>
            </a:r>
            <a:r>
              <a:rPr lang="ru-RU" sz="3800" dirty="0" err="1" smtClean="0">
                <a:solidFill>
                  <a:schemeClr val="bg1"/>
                </a:solidFill>
              </a:rPr>
              <a:t>регидрон</a:t>
            </a:r>
            <a:r>
              <a:rPr lang="ru-RU" sz="3800" dirty="0" smtClean="0">
                <a:solidFill>
                  <a:schemeClr val="bg1"/>
                </a:solidFill>
              </a:rPr>
              <a:t>\</a:t>
            </a:r>
            <a:r>
              <a:rPr lang="ru-RU" sz="3800" dirty="0" err="1" smtClean="0">
                <a:solidFill>
                  <a:schemeClr val="bg1"/>
                </a:solidFill>
              </a:rPr>
              <a:t>тригидрон</a:t>
            </a:r>
            <a:r>
              <a:rPr lang="ru-RU" sz="3800" dirty="0" smtClean="0">
                <a:solidFill>
                  <a:schemeClr val="bg1"/>
                </a:solidFill>
              </a:rPr>
              <a:t>\</a:t>
            </a:r>
            <a:r>
              <a:rPr lang="ru-RU" sz="3800" dirty="0" err="1" smtClean="0">
                <a:solidFill>
                  <a:schemeClr val="bg1"/>
                </a:solidFill>
              </a:rPr>
              <a:t>оралит</a:t>
            </a:r>
            <a:r>
              <a:rPr lang="ru-RU" sz="3800" dirty="0" smtClean="0">
                <a:solidFill>
                  <a:schemeClr val="bg1"/>
                </a:solidFill>
              </a:rPr>
              <a:t>\</a:t>
            </a:r>
            <a:r>
              <a:rPr lang="ru-RU" sz="3800" dirty="0" err="1" smtClean="0">
                <a:solidFill>
                  <a:schemeClr val="bg1"/>
                </a:solidFill>
              </a:rPr>
              <a:t>глюкосолан</a:t>
            </a:r>
            <a:r>
              <a:rPr lang="ru-RU" sz="3800" dirty="0" smtClean="0">
                <a:solidFill>
                  <a:schemeClr val="bg1"/>
                </a:solidFill>
              </a:rPr>
              <a:t>).</a:t>
            </a:r>
          </a:p>
          <a:p>
            <a:r>
              <a:rPr lang="ru-RU" sz="3800" dirty="0" smtClean="0">
                <a:solidFill>
                  <a:schemeClr val="bg1"/>
                </a:solidFill>
              </a:rPr>
              <a:t>Раствор ВОЗ: </a:t>
            </a:r>
            <a:r>
              <a:rPr lang="ru-RU" sz="4000" dirty="0">
                <a:solidFill>
                  <a:schemeClr val="bg1"/>
                </a:solidFill>
                <a:latin typeface="Times New Roman" pitchFamily="18" charset="0"/>
                <a:cs typeface="Times New Roman" pitchFamily="18" charset="0"/>
              </a:rPr>
              <a:t>(</a:t>
            </a:r>
            <a:r>
              <a:rPr lang="ru-RU" sz="3800" dirty="0">
                <a:solidFill>
                  <a:schemeClr val="bg1"/>
                </a:solidFill>
              </a:rPr>
              <a:t>2ст л сахара+1ч л соли + 1 ч л соды на 1л прокипяченной воды).</a:t>
            </a:r>
          </a:p>
          <a:p>
            <a:r>
              <a:rPr lang="ru-RU" sz="3800" dirty="0">
                <a:solidFill>
                  <a:schemeClr val="bg1"/>
                </a:solidFill>
              </a:rPr>
              <a:t>Д</a:t>
            </a:r>
            <a:r>
              <a:rPr lang="ru-RU" sz="3800" dirty="0" smtClean="0">
                <a:solidFill>
                  <a:schemeClr val="bg1"/>
                </a:solidFill>
              </a:rPr>
              <a:t>авать </a:t>
            </a:r>
            <a:r>
              <a:rPr lang="ru-RU" sz="3800" dirty="0">
                <a:solidFill>
                  <a:schemeClr val="bg1"/>
                </a:solidFill>
              </a:rPr>
              <a:t>сорбенты для снижения интоксикации (</a:t>
            </a:r>
            <a:r>
              <a:rPr lang="ru-RU" sz="3800" dirty="0" err="1" smtClean="0">
                <a:solidFill>
                  <a:schemeClr val="bg1"/>
                </a:solidFill>
              </a:rPr>
              <a:t>смекта</a:t>
            </a:r>
            <a:r>
              <a:rPr lang="ru-RU" sz="3800" dirty="0" smtClean="0">
                <a:solidFill>
                  <a:schemeClr val="bg1"/>
                </a:solidFill>
              </a:rPr>
              <a:t>\</a:t>
            </a:r>
            <a:r>
              <a:rPr lang="ru-RU" sz="3800" dirty="0" err="1" smtClean="0">
                <a:solidFill>
                  <a:schemeClr val="bg1"/>
                </a:solidFill>
              </a:rPr>
              <a:t>полисорб</a:t>
            </a:r>
            <a:r>
              <a:rPr lang="ru-RU" sz="3800" dirty="0">
                <a:solidFill>
                  <a:schemeClr val="bg1"/>
                </a:solidFill>
              </a:rPr>
              <a:t>\</a:t>
            </a:r>
            <a:r>
              <a:rPr lang="ru-RU" sz="3800" dirty="0" smtClean="0">
                <a:solidFill>
                  <a:schemeClr val="bg1"/>
                </a:solidFill>
              </a:rPr>
              <a:t> </a:t>
            </a:r>
            <a:r>
              <a:rPr lang="ru-RU" sz="3800" dirty="0" err="1" smtClean="0">
                <a:solidFill>
                  <a:schemeClr val="bg1"/>
                </a:solidFill>
              </a:rPr>
              <a:t>энтеросгель</a:t>
            </a:r>
            <a:r>
              <a:rPr lang="ru-RU" sz="3800" dirty="0" smtClean="0">
                <a:solidFill>
                  <a:schemeClr val="bg1"/>
                </a:solidFill>
              </a:rPr>
              <a:t>\уголь).</a:t>
            </a:r>
            <a:endParaRPr lang="ru-RU" sz="3800" dirty="0">
              <a:solidFill>
                <a:schemeClr val="bg1"/>
              </a:solidFill>
            </a:endParaRPr>
          </a:p>
          <a:p>
            <a:r>
              <a:rPr lang="ru-RU" sz="3800" dirty="0">
                <a:solidFill>
                  <a:schemeClr val="bg1"/>
                </a:solidFill>
              </a:rPr>
              <a:t>С</a:t>
            </a:r>
            <a:r>
              <a:rPr lang="ru-RU" sz="3800" dirty="0" smtClean="0">
                <a:solidFill>
                  <a:schemeClr val="bg1"/>
                </a:solidFill>
              </a:rPr>
              <a:t>облюдать </a:t>
            </a:r>
            <a:r>
              <a:rPr lang="ru-RU" sz="3800" dirty="0">
                <a:solidFill>
                  <a:schemeClr val="bg1"/>
                </a:solidFill>
              </a:rPr>
              <a:t>диету (частое дробное питание; можно есть безмолочные каши и овощные пюре).</a:t>
            </a:r>
          </a:p>
          <a:p>
            <a:r>
              <a:rPr lang="ru-RU" sz="3800" dirty="0">
                <a:solidFill>
                  <a:schemeClr val="bg1"/>
                </a:solidFill>
              </a:rPr>
              <a:t>В</a:t>
            </a:r>
            <a:r>
              <a:rPr lang="ru-RU" sz="3800" dirty="0" smtClean="0">
                <a:solidFill>
                  <a:schemeClr val="bg1"/>
                </a:solidFill>
              </a:rPr>
              <a:t>се </a:t>
            </a:r>
            <a:r>
              <a:rPr lang="ru-RU" sz="3800" dirty="0">
                <a:solidFill>
                  <a:schemeClr val="bg1"/>
                </a:solidFill>
              </a:rPr>
              <a:t>остальные меры лечения при кишечной вирусной инфекции не эффективны с точки зрения доказательной медицины.</a:t>
            </a:r>
          </a:p>
          <a:p>
            <a:r>
              <a:rPr lang="ru-RU" sz="3800" dirty="0" smtClean="0">
                <a:solidFill>
                  <a:schemeClr val="bg1"/>
                </a:solidFill>
              </a:rPr>
              <a:t>При подозрении на бактериальную кишечную инфекцию (кровь и зелень в стуле)  - </a:t>
            </a:r>
            <a:r>
              <a:rPr lang="ru-RU" sz="3800" dirty="0" err="1" smtClean="0">
                <a:solidFill>
                  <a:schemeClr val="bg1"/>
                </a:solidFill>
              </a:rPr>
              <a:t>энтерофурил</a:t>
            </a:r>
            <a:r>
              <a:rPr lang="ru-RU" sz="3800" dirty="0" smtClean="0">
                <a:solidFill>
                  <a:schemeClr val="bg1"/>
                </a:solidFill>
              </a:rPr>
              <a:t>, </a:t>
            </a:r>
            <a:r>
              <a:rPr lang="ru-RU" sz="3800" dirty="0" err="1" smtClean="0">
                <a:solidFill>
                  <a:schemeClr val="bg1"/>
                </a:solidFill>
              </a:rPr>
              <a:t>фуразолидон</a:t>
            </a:r>
            <a:r>
              <a:rPr lang="ru-RU" sz="3800" dirty="0" smtClean="0">
                <a:solidFill>
                  <a:schemeClr val="bg1"/>
                </a:solidFill>
              </a:rPr>
              <a:t>.</a:t>
            </a:r>
          </a:p>
          <a:p>
            <a:r>
              <a:rPr lang="ru-RU" sz="3800" dirty="0" smtClean="0">
                <a:solidFill>
                  <a:schemeClr val="bg1"/>
                </a:solidFill>
              </a:rPr>
              <a:t>Имодиум –только на восхождении</a:t>
            </a:r>
          </a:p>
          <a:p>
            <a:r>
              <a:rPr lang="ru-RU" sz="3800" dirty="0" smtClean="0">
                <a:solidFill>
                  <a:schemeClr val="bg1"/>
                </a:solidFill>
              </a:rPr>
              <a:t>Диарея путешественников:  </a:t>
            </a:r>
            <a:r>
              <a:rPr lang="ru-RU" sz="3800" dirty="0" err="1" smtClean="0">
                <a:solidFill>
                  <a:schemeClr val="bg1"/>
                </a:solidFill>
              </a:rPr>
              <a:t>пробиотики</a:t>
            </a:r>
            <a:r>
              <a:rPr lang="ru-RU" sz="3800" dirty="0" smtClean="0">
                <a:solidFill>
                  <a:schemeClr val="bg1"/>
                </a:solidFill>
              </a:rPr>
              <a:t> (</a:t>
            </a:r>
            <a:r>
              <a:rPr lang="ru-RU" sz="3800" dirty="0" err="1" smtClean="0">
                <a:solidFill>
                  <a:schemeClr val="bg1"/>
                </a:solidFill>
              </a:rPr>
              <a:t>энтерол</a:t>
            </a:r>
            <a:r>
              <a:rPr lang="ru-RU" sz="3800" dirty="0" smtClean="0">
                <a:solidFill>
                  <a:schemeClr val="bg1"/>
                </a:solidFill>
              </a:rPr>
              <a:t>).</a:t>
            </a:r>
            <a:endParaRPr lang="ru-RU" sz="3800" dirty="0">
              <a:solidFill>
                <a:schemeClr val="bg1"/>
              </a:solidFill>
            </a:endParaRPr>
          </a:p>
        </p:txBody>
      </p:sp>
    </p:spTree>
    <p:extLst>
      <p:ext uri="{BB962C8B-B14F-4D97-AF65-F5344CB8AC3E}">
        <p14:creationId xmlns:p14="http://schemas.microsoft.com/office/powerpoint/2010/main" val="13134830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fontScale="90000"/>
          </a:bodyPr>
          <a:lstStyle/>
          <a:p>
            <a:r>
              <a:rPr lang="ru-RU" dirty="0" smtClean="0">
                <a:solidFill>
                  <a:srgbClr val="FFC000"/>
                </a:solidFill>
              </a:rPr>
              <a:t/>
            </a:r>
            <a:br>
              <a:rPr lang="ru-RU" dirty="0" smtClean="0">
                <a:solidFill>
                  <a:srgbClr val="FFC000"/>
                </a:solidFill>
              </a:rPr>
            </a:br>
            <a:r>
              <a:rPr lang="ru-RU" dirty="0" smtClean="0">
                <a:solidFill>
                  <a:srgbClr val="FFC000"/>
                </a:solidFill>
              </a:rPr>
              <a:t>ОРВИ</a:t>
            </a:r>
            <a:r>
              <a:rPr lang="ru-RU" dirty="0" smtClean="0"/>
              <a:t/>
            </a:r>
            <a:br>
              <a:rPr lang="ru-RU" dirty="0" smtClean="0"/>
            </a:br>
            <a:r>
              <a:rPr lang="ru-RU" sz="3100" dirty="0" smtClean="0">
                <a:solidFill>
                  <a:srgbClr val="FFFF00"/>
                </a:solidFill>
              </a:rPr>
              <a:t>В </a:t>
            </a:r>
            <a:r>
              <a:rPr lang="ru-RU" sz="3100" dirty="0">
                <a:solidFill>
                  <a:srgbClr val="FFFF00"/>
                </a:solidFill>
              </a:rPr>
              <a:t>горах  повышается опасность быстрого ухудшения состояния, развития пневмонии</a:t>
            </a:r>
            <a:br>
              <a:rPr lang="ru-RU" sz="3100" dirty="0">
                <a:solidFill>
                  <a:srgbClr val="FFFF00"/>
                </a:solidFill>
              </a:rPr>
            </a:br>
            <a:endParaRPr lang="ru-RU" sz="3100" dirty="0">
              <a:solidFill>
                <a:srgbClr val="FFFF00"/>
              </a:solidFill>
            </a:endParaRPr>
          </a:p>
        </p:txBody>
      </p:sp>
      <p:sp>
        <p:nvSpPr>
          <p:cNvPr id="3" name="Объект 2"/>
          <p:cNvSpPr>
            <a:spLocks noGrp="1"/>
          </p:cNvSpPr>
          <p:nvPr>
            <p:ph sz="half" idx="1"/>
          </p:nvPr>
        </p:nvSpPr>
        <p:spPr>
          <a:xfrm>
            <a:off x="467544" y="2132856"/>
            <a:ext cx="4028256" cy="4209331"/>
          </a:xfrm>
        </p:spPr>
        <p:style>
          <a:lnRef idx="3">
            <a:schemeClr val="lt1"/>
          </a:lnRef>
          <a:fillRef idx="1">
            <a:schemeClr val="accent1"/>
          </a:fillRef>
          <a:effectRef idx="1">
            <a:schemeClr val="accent1"/>
          </a:effectRef>
          <a:fontRef idx="minor">
            <a:schemeClr val="lt1"/>
          </a:fontRef>
        </p:style>
        <p:txBody>
          <a:bodyPr>
            <a:normAutofit fontScale="62500" lnSpcReduction="20000"/>
          </a:bodyPr>
          <a:lstStyle/>
          <a:p>
            <a:pPr marL="0" indent="0">
              <a:buNone/>
            </a:pPr>
            <a:r>
              <a:rPr lang="ru-RU" sz="3400" dirty="0" smtClean="0">
                <a:solidFill>
                  <a:srgbClr val="FFFF00"/>
                </a:solidFill>
              </a:rPr>
              <a:t>Насморк</a:t>
            </a:r>
          </a:p>
          <a:p>
            <a:r>
              <a:rPr lang="ru-RU" sz="3400" dirty="0" smtClean="0">
                <a:solidFill>
                  <a:schemeClr val="bg1"/>
                </a:solidFill>
              </a:rPr>
              <a:t>Увлажнение слизистой (</a:t>
            </a:r>
            <a:r>
              <a:rPr lang="ru-RU" sz="3400" dirty="0" err="1" smtClean="0">
                <a:solidFill>
                  <a:schemeClr val="bg1"/>
                </a:solidFill>
              </a:rPr>
              <a:t>физ.раствор</a:t>
            </a:r>
            <a:r>
              <a:rPr lang="ru-RU" sz="3400" dirty="0" smtClean="0">
                <a:solidFill>
                  <a:schemeClr val="bg1"/>
                </a:solidFill>
              </a:rPr>
              <a:t> -1ч.л.соли на 1л воды, </a:t>
            </a:r>
            <a:r>
              <a:rPr lang="ru-RU" sz="3400" dirty="0" err="1" smtClean="0">
                <a:solidFill>
                  <a:schemeClr val="bg1"/>
                </a:solidFill>
              </a:rPr>
              <a:t>аквамарис</a:t>
            </a:r>
            <a:r>
              <a:rPr lang="ru-RU" sz="3400" dirty="0" smtClean="0">
                <a:solidFill>
                  <a:schemeClr val="bg1"/>
                </a:solidFill>
              </a:rPr>
              <a:t>, </a:t>
            </a:r>
            <a:r>
              <a:rPr lang="ru-RU" sz="3400" dirty="0" err="1" smtClean="0">
                <a:solidFill>
                  <a:schemeClr val="bg1"/>
                </a:solidFill>
              </a:rPr>
              <a:t>аквалор</a:t>
            </a:r>
            <a:r>
              <a:rPr lang="ru-RU" sz="3400" dirty="0" smtClean="0">
                <a:solidFill>
                  <a:schemeClr val="bg1"/>
                </a:solidFill>
              </a:rPr>
              <a:t> и </a:t>
            </a:r>
            <a:r>
              <a:rPr lang="ru-RU" sz="3400" dirty="0" err="1" smtClean="0">
                <a:solidFill>
                  <a:schemeClr val="bg1"/>
                </a:solidFill>
              </a:rPr>
              <a:t>пр</a:t>
            </a:r>
            <a:r>
              <a:rPr lang="ru-RU" sz="3400" dirty="0" smtClean="0">
                <a:solidFill>
                  <a:schemeClr val="bg1"/>
                </a:solidFill>
              </a:rPr>
              <a:t>)</a:t>
            </a:r>
          </a:p>
          <a:p>
            <a:r>
              <a:rPr lang="ru-RU" sz="3400" dirty="0" smtClean="0">
                <a:solidFill>
                  <a:schemeClr val="bg1"/>
                </a:solidFill>
              </a:rPr>
              <a:t>Сосудосуживающие при нарушении носового дыхания</a:t>
            </a:r>
          </a:p>
          <a:p>
            <a:r>
              <a:rPr lang="ru-RU" sz="3400" dirty="0" smtClean="0">
                <a:solidFill>
                  <a:schemeClr val="bg1"/>
                </a:solidFill>
              </a:rPr>
              <a:t>Антисептики (</a:t>
            </a:r>
            <a:r>
              <a:rPr lang="ru-RU" sz="3400" dirty="0" err="1" smtClean="0">
                <a:solidFill>
                  <a:schemeClr val="bg1"/>
                </a:solidFill>
              </a:rPr>
              <a:t>мирамистин</a:t>
            </a:r>
            <a:r>
              <a:rPr lang="ru-RU" sz="3400" dirty="0" smtClean="0">
                <a:solidFill>
                  <a:schemeClr val="bg1"/>
                </a:solidFill>
              </a:rPr>
              <a:t> , 0,25% </a:t>
            </a:r>
            <a:r>
              <a:rPr lang="ru-RU" sz="3400" dirty="0" err="1" smtClean="0">
                <a:solidFill>
                  <a:schemeClr val="bg1"/>
                </a:solidFill>
              </a:rPr>
              <a:t>левомицетиновые</a:t>
            </a:r>
            <a:r>
              <a:rPr lang="ru-RU" sz="3400" dirty="0" smtClean="0">
                <a:solidFill>
                  <a:schemeClr val="bg1"/>
                </a:solidFill>
              </a:rPr>
              <a:t> глазные </a:t>
            </a:r>
            <a:r>
              <a:rPr lang="ru-RU" sz="3400" dirty="0">
                <a:solidFill>
                  <a:schemeClr val="bg1"/>
                </a:solidFill>
              </a:rPr>
              <a:t>капли</a:t>
            </a:r>
            <a:r>
              <a:rPr lang="ru-RU" sz="3400" dirty="0" smtClean="0">
                <a:solidFill>
                  <a:schemeClr val="bg1"/>
                </a:solidFill>
              </a:rPr>
              <a:t>) при желтых соплях</a:t>
            </a:r>
          </a:p>
          <a:p>
            <a:endParaRPr lang="ru-RU" dirty="0">
              <a:solidFill>
                <a:schemeClr val="bg1"/>
              </a:solidFill>
            </a:endParaRPr>
          </a:p>
        </p:txBody>
      </p:sp>
      <p:sp>
        <p:nvSpPr>
          <p:cNvPr id="4" name="Объект 3"/>
          <p:cNvSpPr>
            <a:spLocks noGrp="1"/>
          </p:cNvSpPr>
          <p:nvPr>
            <p:ph sz="half" idx="2"/>
          </p:nvPr>
        </p:nvSpPr>
        <p:spPr>
          <a:xfrm>
            <a:off x="4716016" y="2060848"/>
            <a:ext cx="4038600" cy="4525963"/>
          </a:xfrm>
        </p:spPr>
        <p:style>
          <a:lnRef idx="3">
            <a:schemeClr val="lt1"/>
          </a:lnRef>
          <a:fillRef idx="1">
            <a:schemeClr val="accent1"/>
          </a:fillRef>
          <a:effectRef idx="1">
            <a:schemeClr val="accent1"/>
          </a:effectRef>
          <a:fontRef idx="minor">
            <a:schemeClr val="lt1"/>
          </a:fontRef>
        </p:style>
        <p:txBody>
          <a:bodyPr>
            <a:normAutofit fontScale="62500" lnSpcReduction="20000"/>
          </a:bodyPr>
          <a:lstStyle/>
          <a:p>
            <a:pPr marL="0" indent="0">
              <a:buNone/>
            </a:pPr>
            <a:r>
              <a:rPr lang="ru-RU" sz="3400" b="1" dirty="0" smtClean="0">
                <a:solidFill>
                  <a:srgbClr val="FFFF00"/>
                </a:solidFill>
              </a:rPr>
              <a:t>Кашель</a:t>
            </a:r>
            <a:r>
              <a:rPr lang="ru-RU" sz="3400" dirty="0" smtClean="0">
                <a:solidFill>
                  <a:schemeClr val="bg1"/>
                </a:solidFill>
              </a:rPr>
              <a:t> </a:t>
            </a:r>
          </a:p>
          <a:p>
            <a:r>
              <a:rPr lang="ru-RU" sz="3200" dirty="0">
                <a:solidFill>
                  <a:schemeClr val="bg1"/>
                </a:solidFill>
              </a:rPr>
              <a:t>З</a:t>
            </a:r>
            <a:r>
              <a:rPr lang="ru-RU" sz="3200" dirty="0" smtClean="0">
                <a:solidFill>
                  <a:schemeClr val="bg1"/>
                </a:solidFill>
              </a:rPr>
              <a:t>ащитная </a:t>
            </a:r>
            <a:r>
              <a:rPr lang="ru-RU" sz="3200" dirty="0">
                <a:solidFill>
                  <a:schemeClr val="bg1"/>
                </a:solidFill>
              </a:rPr>
              <a:t>реакция организма, направленная на эвакуацию слизи с микроорганизмами из легких</a:t>
            </a:r>
          </a:p>
          <a:p>
            <a:r>
              <a:rPr lang="ru-RU" sz="3200" dirty="0" smtClean="0">
                <a:solidFill>
                  <a:schemeClr val="bg1"/>
                </a:solidFill>
              </a:rPr>
              <a:t>Необходимо увлажнить мокроту, не допустить высыхания слизи, облегчить эвакуацию</a:t>
            </a:r>
          </a:p>
          <a:p>
            <a:r>
              <a:rPr lang="ru-RU" sz="3200" dirty="0" smtClean="0">
                <a:solidFill>
                  <a:schemeClr val="bg1"/>
                </a:solidFill>
              </a:rPr>
              <a:t>Ср-</a:t>
            </a:r>
            <a:r>
              <a:rPr lang="ru-RU" sz="3200" dirty="0" err="1" smtClean="0">
                <a:solidFill>
                  <a:schemeClr val="bg1"/>
                </a:solidFill>
              </a:rPr>
              <a:t>ва</a:t>
            </a:r>
            <a:r>
              <a:rPr lang="ru-RU" sz="3200" dirty="0" smtClean="0">
                <a:solidFill>
                  <a:schemeClr val="bg1"/>
                </a:solidFill>
              </a:rPr>
              <a:t>, разжижающие мокроту: </a:t>
            </a:r>
            <a:r>
              <a:rPr lang="ru-RU" sz="3200" dirty="0" err="1" smtClean="0">
                <a:solidFill>
                  <a:schemeClr val="bg1"/>
                </a:solidFill>
              </a:rPr>
              <a:t>муколитики</a:t>
            </a:r>
            <a:r>
              <a:rPr lang="ru-RU" sz="3200" dirty="0" smtClean="0">
                <a:solidFill>
                  <a:schemeClr val="bg1"/>
                </a:solidFill>
              </a:rPr>
              <a:t> (</a:t>
            </a:r>
            <a:r>
              <a:rPr lang="ru-RU" sz="3200" dirty="0" err="1" smtClean="0">
                <a:solidFill>
                  <a:schemeClr val="bg1"/>
                </a:solidFill>
              </a:rPr>
              <a:t>лазолван</a:t>
            </a:r>
            <a:r>
              <a:rPr lang="ru-RU" sz="3200" dirty="0" smtClean="0">
                <a:solidFill>
                  <a:schemeClr val="bg1"/>
                </a:solidFill>
              </a:rPr>
              <a:t>, АЦЦ, </a:t>
            </a:r>
            <a:r>
              <a:rPr lang="ru-RU" sz="3200" dirty="0" err="1">
                <a:solidFill>
                  <a:schemeClr val="bg1"/>
                </a:solidFill>
              </a:rPr>
              <a:t>флюдитек</a:t>
            </a:r>
            <a:r>
              <a:rPr lang="ru-RU" sz="3200" dirty="0">
                <a:solidFill>
                  <a:schemeClr val="bg1"/>
                </a:solidFill>
              </a:rPr>
              <a:t> и т.п</a:t>
            </a:r>
            <a:r>
              <a:rPr lang="ru-RU" sz="3200" dirty="0" smtClean="0">
                <a:solidFill>
                  <a:schemeClr val="bg1"/>
                </a:solidFill>
              </a:rPr>
              <a:t>.), отхаркивающие растительного происхождения –проспан, </a:t>
            </a:r>
            <a:r>
              <a:rPr lang="ru-RU" sz="3200" dirty="0" err="1" smtClean="0">
                <a:solidFill>
                  <a:schemeClr val="bg1"/>
                </a:solidFill>
              </a:rPr>
              <a:t>геделикс</a:t>
            </a:r>
            <a:r>
              <a:rPr lang="ru-RU" sz="3200" dirty="0" smtClean="0">
                <a:solidFill>
                  <a:schemeClr val="bg1"/>
                </a:solidFill>
              </a:rPr>
              <a:t>, </a:t>
            </a:r>
            <a:r>
              <a:rPr lang="ru-RU" sz="3200" dirty="0" err="1" smtClean="0">
                <a:solidFill>
                  <a:schemeClr val="bg1"/>
                </a:solidFill>
              </a:rPr>
              <a:t>мукалтин</a:t>
            </a:r>
            <a:endParaRPr lang="ru-RU" sz="3200" dirty="0">
              <a:solidFill>
                <a:schemeClr val="bg1"/>
              </a:solidFill>
            </a:endParaRPr>
          </a:p>
          <a:p>
            <a:r>
              <a:rPr lang="ru-RU" sz="3200" dirty="0" smtClean="0">
                <a:solidFill>
                  <a:schemeClr val="bg1"/>
                </a:solidFill>
              </a:rPr>
              <a:t>При сопутствующей </a:t>
            </a:r>
            <a:r>
              <a:rPr lang="ru-RU" sz="3200" dirty="0" err="1" smtClean="0">
                <a:solidFill>
                  <a:schemeClr val="bg1"/>
                </a:solidFill>
              </a:rPr>
              <a:t>бронхообструкции</a:t>
            </a:r>
            <a:r>
              <a:rPr lang="ru-RU" sz="3200" dirty="0" smtClean="0">
                <a:solidFill>
                  <a:schemeClr val="bg1"/>
                </a:solidFill>
              </a:rPr>
              <a:t>: </a:t>
            </a:r>
            <a:r>
              <a:rPr lang="ru-RU" sz="3200" dirty="0" err="1" smtClean="0">
                <a:solidFill>
                  <a:schemeClr val="bg1"/>
                </a:solidFill>
              </a:rPr>
              <a:t>аскорил</a:t>
            </a:r>
            <a:endParaRPr lang="ru-RU" sz="3200" dirty="0">
              <a:solidFill>
                <a:schemeClr val="bg1"/>
              </a:solidFill>
            </a:endParaRPr>
          </a:p>
        </p:txBody>
      </p:sp>
    </p:spTree>
    <p:extLst>
      <p:ext uri="{BB962C8B-B14F-4D97-AF65-F5344CB8AC3E}">
        <p14:creationId xmlns:p14="http://schemas.microsoft.com/office/powerpoint/2010/main" val="24086567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Autofit/>
          </a:bodyPr>
          <a:lstStyle/>
          <a:p>
            <a:r>
              <a:rPr lang="ru-RU" sz="4000" dirty="0">
                <a:solidFill>
                  <a:srgbClr val="FFC000"/>
                </a:solidFill>
              </a:rPr>
              <a:t>Бактериальные осложнения вирусных инфекций</a:t>
            </a:r>
          </a:p>
        </p:txBody>
      </p:sp>
      <p:sp>
        <p:nvSpPr>
          <p:cNvPr id="3" name="Объект 2"/>
          <p:cNvSpPr>
            <a:spLocks noGrp="1"/>
          </p:cNvSpPr>
          <p:nvPr>
            <p:ph sz="half" idx="1"/>
          </p:nvPr>
        </p:nvSpPr>
        <p:spPr/>
        <p:style>
          <a:lnRef idx="3">
            <a:schemeClr val="lt1"/>
          </a:lnRef>
          <a:fillRef idx="1">
            <a:schemeClr val="accent1"/>
          </a:fillRef>
          <a:effectRef idx="1">
            <a:schemeClr val="accent1"/>
          </a:effectRef>
          <a:fontRef idx="minor">
            <a:schemeClr val="lt1"/>
          </a:fontRef>
        </p:style>
        <p:txBody>
          <a:bodyPr>
            <a:normAutofit fontScale="70000" lnSpcReduction="20000"/>
          </a:bodyPr>
          <a:lstStyle/>
          <a:p>
            <a:r>
              <a:rPr lang="ru-RU" sz="3300" dirty="0" smtClean="0">
                <a:solidFill>
                  <a:schemeClr val="bg1"/>
                </a:solidFill>
                <a:latin typeface="Times New Roman" pitchFamily="18" charset="0"/>
                <a:cs typeface="Times New Roman" pitchFamily="18" charset="0"/>
              </a:rPr>
              <a:t>Появление </a:t>
            </a:r>
            <a:r>
              <a:rPr lang="ru-RU" sz="3300" dirty="0">
                <a:solidFill>
                  <a:schemeClr val="bg1"/>
                </a:solidFill>
                <a:latin typeface="Times New Roman" pitchFamily="18" charset="0"/>
                <a:cs typeface="Times New Roman" pitchFamily="18" charset="0"/>
              </a:rPr>
              <a:t>на фоне ОРВИ слабости и ухудшение состояния ПОСЛЕ предыдущего улучшения общего </a:t>
            </a:r>
            <a:r>
              <a:rPr lang="ru-RU" sz="3300" dirty="0" smtClean="0">
                <a:solidFill>
                  <a:schemeClr val="bg1"/>
                </a:solidFill>
                <a:latin typeface="Times New Roman" pitchFamily="18" charset="0"/>
                <a:cs typeface="Times New Roman" pitchFamily="18" charset="0"/>
              </a:rPr>
              <a:t>состояния, в том числе </a:t>
            </a:r>
            <a:r>
              <a:rPr lang="ru-RU" sz="3300" dirty="0">
                <a:solidFill>
                  <a:schemeClr val="bg1"/>
                </a:solidFill>
                <a:cs typeface="Times New Roman" pitchFamily="18" charset="0"/>
              </a:rPr>
              <a:t>п</a:t>
            </a:r>
            <a:r>
              <a:rPr lang="ru-RU" sz="3300" dirty="0" smtClean="0">
                <a:solidFill>
                  <a:schemeClr val="bg1"/>
                </a:solidFill>
                <a:latin typeface="Times New Roman" pitchFamily="18" charset="0"/>
                <a:cs typeface="Times New Roman" pitchFamily="18" charset="0"/>
              </a:rPr>
              <a:t>овторное повышение </a:t>
            </a:r>
            <a:r>
              <a:rPr lang="ru-RU" sz="3300" dirty="0">
                <a:solidFill>
                  <a:schemeClr val="bg1"/>
                </a:solidFill>
                <a:latin typeface="Times New Roman" pitchFamily="18" charset="0"/>
                <a:cs typeface="Times New Roman" pitchFamily="18" charset="0"/>
              </a:rPr>
              <a:t>температуры </a:t>
            </a:r>
            <a:r>
              <a:rPr lang="ru-RU" sz="3300" dirty="0" smtClean="0">
                <a:solidFill>
                  <a:schemeClr val="bg1"/>
                </a:solidFill>
                <a:latin typeface="Times New Roman" pitchFamily="18" charset="0"/>
                <a:cs typeface="Times New Roman" pitchFamily="18" charset="0"/>
              </a:rPr>
              <a:t>на 5- 6 </a:t>
            </a:r>
            <a:r>
              <a:rPr lang="ru-RU" sz="3300" dirty="0">
                <a:solidFill>
                  <a:schemeClr val="bg1"/>
                </a:solidFill>
                <a:latin typeface="Times New Roman" pitchFamily="18" charset="0"/>
                <a:cs typeface="Times New Roman" pitchFamily="18" charset="0"/>
              </a:rPr>
              <a:t>и более день после начала </a:t>
            </a:r>
            <a:r>
              <a:rPr lang="ru-RU" sz="3300" dirty="0" smtClean="0">
                <a:solidFill>
                  <a:schemeClr val="bg1"/>
                </a:solidFill>
                <a:latin typeface="Times New Roman" pitchFamily="18" charset="0"/>
                <a:cs typeface="Times New Roman" pitchFamily="18" charset="0"/>
              </a:rPr>
              <a:t>болезни.</a:t>
            </a:r>
          </a:p>
          <a:p>
            <a:r>
              <a:rPr lang="ru-RU" sz="3300" dirty="0" smtClean="0">
                <a:solidFill>
                  <a:schemeClr val="bg1"/>
                </a:solidFill>
                <a:cs typeface="Times New Roman" pitchFamily="18" charset="0"/>
              </a:rPr>
              <a:t>Появление </a:t>
            </a:r>
            <a:r>
              <a:rPr lang="ru-RU" sz="3300" dirty="0" smtClean="0">
                <a:solidFill>
                  <a:schemeClr val="bg1"/>
                </a:solidFill>
                <a:latin typeface="Times New Roman" pitchFamily="18" charset="0"/>
                <a:cs typeface="Times New Roman" pitchFamily="18" charset="0"/>
              </a:rPr>
              <a:t> </a:t>
            </a:r>
            <a:r>
              <a:rPr lang="ru-RU" sz="3300" dirty="0">
                <a:solidFill>
                  <a:schemeClr val="bg1"/>
                </a:solidFill>
                <a:latin typeface="Times New Roman" pitchFamily="18" charset="0"/>
                <a:cs typeface="Times New Roman" pitchFamily="18" charset="0"/>
              </a:rPr>
              <a:t>на фоне ОРВИ </a:t>
            </a:r>
            <a:r>
              <a:rPr lang="ru-RU" sz="3300" dirty="0" smtClean="0">
                <a:solidFill>
                  <a:schemeClr val="bg1"/>
                </a:solidFill>
                <a:latin typeface="Times New Roman" pitchFamily="18" charset="0"/>
                <a:cs typeface="Times New Roman" pitchFamily="18" charset="0"/>
              </a:rPr>
              <a:t>нехарактерных симптомов</a:t>
            </a:r>
          </a:p>
          <a:p>
            <a:r>
              <a:rPr lang="ru-RU" sz="3300" dirty="0" smtClean="0">
                <a:solidFill>
                  <a:schemeClr val="bg1"/>
                </a:solidFill>
                <a:latin typeface="Times New Roman" pitchFamily="18" charset="0"/>
                <a:cs typeface="Times New Roman" pitchFamily="18" charset="0"/>
              </a:rPr>
              <a:t>Длительное повышение температуры более 38С (более 4х дней)</a:t>
            </a:r>
            <a:endParaRPr lang="ru-RU" sz="3300" dirty="0">
              <a:solidFill>
                <a:schemeClr val="bg1"/>
              </a:solidFill>
              <a:latin typeface="Times New Roman" pitchFamily="18" charset="0"/>
              <a:cs typeface="Times New Roman" pitchFamily="18" charset="0"/>
            </a:endParaRPr>
          </a:p>
          <a:p>
            <a:endParaRPr lang="ru-RU" dirty="0">
              <a:solidFill>
                <a:schemeClr val="bg1"/>
              </a:solidFill>
              <a:latin typeface="Times New Roman" pitchFamily="18" charset="0"/>
              <a:cs typeface="Times New Roman" pitchFamily="18" charset="0"/>
            </a:endParaRPr>
          </a:p>
        </p:txBody>
      </p:sp>
      <p:sp>
        <p:nvSpPr>
          <p:cNvPr id="4" name="Объект 3"/>
          <p:cNvSpPr>
            <a:spLocks noGrp="1"/>
          </p:cNvSpPr>
          <p:nvPr>
            <p:ph sz="half" idx="2"/>
          </p:nvPr>
        </p:nvSpPr>
        <p:spPr>
          <a:xfrm>
            <a:off x="4648200" y="1600201"/>
            <a:ext cx="4038600" cy="2188840"/>
          </a:xfrm>
        </p:spPr>
        <p:style>
          <a:lnRef idx="3">
            <a:schemeClr val="lt1"/>
          </a:lnRef>
          <a:fillRef idx="1">
            <a:schemeClr val="accent1"/>
          </a:fillRef>
          <a:effectRef idx="1">
            <a:schemeClr val="accent1"/>
          </a:effectRef>
          <a:fontRef idx="minor">
            <a:schemeClr val="lt1"/>
          </a:fontRef>
        </p:style>
        <p:txBody>
          <a:bodyPr>
            <a:normAutofit fontScale="70000" lnSpcReduction="20000"/>
          </a:bodyPr>
          <a:lstStyle/>
          <a:p>
            <a:r>
              <a:rPr lang="ru-RU" dirty="0" smtClean="0">
                <a:solidFill>
                  <a:schemeClr val="bg1"/>
                </a:solidFill>
              </a:rPr>
              <a:t>А/б терапия по согласованию с врачом </a:t>
            </a:r>
          </a:p>
          <a:p>
            <a:pPr marL="0" indent="0">
              <a:buNone/>
            </a:pPr>
            <a:r>
              <a:rPr lang="ru-RU" dirty="0" smtClean="0">
                <a:solidFill>
                  <a:schemeClr val="bg1"/>
                </a:solidFill>
              </a:rPr>
              <a:t>АБ широкого спектра, первая линия: амоксициллин с /без </a:t>
            </a:r>
            <a:r>
              <a:rPr lang="ru-RU" dirty="0" err="1" smtClean="0">
                <a:solidFill>
                  <a:schemeClr val="bg1"/>
                </a:solidFill>
              </a:rPr>
              <a:t>клавулановой</a:t>
            </a:r>
            <a:r>
              <a:rPr lang="ru-RU" dirty="0" smtClean="0">
                <a:solidFill>
                  <a:schemeClr val="bg1"/>
                </a:solidFill>
              </a:rPr>
              <a:t> кислотой (</a:t>
            </a:r>
            <a:r>
              <a:rPr lang="ru-RU" dirty="0" err="1" smtClean="0">
                <a:solidFill>
                  <a:schemeClr val="bg1"/>
                </a:solidFill>
              </a:rPr>
              <a:t>амоксиклав</a:t>
            </a:r>
            <a:r>
              <a:rPr lang="ru-RU" dirty="0" smtClean="0">
                <a:solidFill>
                  <a:schemeClr val="bg1"/>
                </a:solidFill>
              </a:rPr>
              <a:t>, </a:t>
            </a:r>
            <a:r>
              <a:rPr lang="ru-RU" dirty="0" err="1" smtClean="0">
                <a:solidFill>
                  <a:schemeClr val="bg1"/>
                </a:solidFill>
              </a:rPr>
              <a:t>аугментин</a:t>
            </a:r>
            <a:r>
              <a:rPr lang="ru-RU" dirty="0" smtClean="0">
                <a:solidFill>
                  <a:schemeClr val="bg1"/>
                </a:solidFill>
              </a:rPr>
              <a:t>, </a:t>
            </a:r>
            <a:r>
              <a:rPr lang="ru-RU" dirty="0" err="1" smtClean="0">
                <a:solidFill>
                  <a:schemeClr val="bg1"/>
                </a:solidFill>
              </a:rPr>
              <a:t>флемоксин</a:t>
            </a:r>
            <a:r>
              <a:rPr lang="ru-RU" dirty="0" smtClean="0">
                <a:solidFill>
                  <a:schemeClr val="bg1"/>
                </a:solidFill>
              </a:rPr>
              <a:t> </a:t>
            </a:r>
            <a:r>
              <a:rPr lang="ru-RU" dirty="0" err="1" smtClean="0">
                <a:solidFill>
                  <a:schemeClr val="bg1"/>
                </a:solidFill>
              </a:rPr>
              <a:t>солютаб</a:t>
            </a:r>
            <a:r>
              <a:rPr lang="ru-RU" dirty="0" smtClean="0">
                <a:solidFill>
                  <a:schemeClr val="bg1"/>
                </a:solidFill>
              </a:rPr>
              <a:t>)</a:t>
            </a:r>
          </a:p>
          <a:p>
            <a:r>
              <a:rPr lang="ru-RU" dirty="0" smtClean="0">
                <a:solidFill>
                  <a:schemeClr val="bg1"/>
                </a:solidFill>
              </a:rPr>
              <a:t>Спуск вниз</a:t>
            </a:r>
          </a:p>
        </p:txBody>
      </p:sp>
      <p:sp>
        <p:nvSpPr>
          <p:cNvPr id="5" name="Прямоугольник 4"/>
          <p:cNvSpPr/>
          <p:nvPr/>
        </p:nvSpPr>
        <p:spPr>
          <a:xfrm>
            <a:off x="4716016" y="4073463"/>
            <a:ext cx="4104456" cy="2215991"/>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r>
              <a:rPr lang="ru-RU" sz="2000" dirty="0">
                <a:solidFill>
                  <a:schemeClr val="bg1"/>
                </a:solidFill>
              </a:rPr>
              <a:t>Помните, что инфекции органов мочевой системы проявляются лихорадкой без катаральных симптомов. Требуют незамедлительного спуска вниз и начала а/б терапии.</a:t>
            </a:r>
          </a:p>
          <a:p>
            <a:endParaRPr lang="ru-RU"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7016374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Заголовок 4"/>
          <p:cNvSpPr>
            <a:spLocks noGrp="1"/>
          </p:cNvSpPr>
          <p:nvPr>
            <p:ph type="title"/>
          </p:nvPr>
        </p:nvSpPr>
        <p:spPr/>
        <p:txBody>
          <a:bodyPr>
            <a:normAutofit/>
          </a:bodyPr>
          <a:lstStyle/>
          <a:p>
            <a:r>
              <a:rPr lang="ru-RU" sz="4000" dirty="0" smtClean="0">
                <a:solidFill>
                  <a:srgbClr val="FFC000"/>
                </a:solidFill>
              </a:rPr>
              <a:t>Менингит</a:t>
            </a:r>
            <a:endParaRPr lang="ru-RU" sz="4000" dirty="0">
              <a:solidFill>
                <a:srgbClr val="FFC000"/>
              </a:solidFill>
            </a:endParaRPr>
          </a:p>
        </p:txBody>
      </p:sp>
      <p:sp>
        <p:nvSpPr>
          <p:cNvPr id="7" name="Прямоугольник 6"/>
          <p:cNvSpPr/>
          <p:nvPr/>
        </p:nvSpPr>
        <p:spPr>
          <a:xfrm>
            <a:off x="513168" y="1257701"/>
            <a:ext cx="8280920" cy="5632311"/>
          </a:xfrm>
          <a:prstGeom prst="rect">
            <a:avLst/>
          </a:prstGeom>
        </p:spPr>
        <p:txBody>
          <a:bodyPr wrap="square">
            <a:spAutoFit/>
          </a:bodyPr>
          <a:lstStyle/>
          <a:p>
            <a:r>
              <a:rPr lang="ru-RU" sz="2400" dirty="0">
                <a:solidFill>
                  <a:srgbClr val="FFFF00"/>
                </a:solidFill>
                <a:latin typeface="Times New Roman" pitchFamily="18" charset="0"/>
                <a:cs typeface="Times New Roman" pitchFamily="18" charset="0"/>
              </a:rPr>
              <a:t>Менингит начинается с повышения температуры тела и обычных простудных </a:t>
            </a:r>
            <a:r>
              <a:rPr lang="ru-RU" sz="2400" dirty="0" smtClean="0">
                <a:solidFill>
                  <a:srgbClr val="FFFF00"/>
                </a:solidFill>
                <a:latin typeface="Times New Roman" pitchFamily="18" charset="0"/>
                <a:cs typeface="Times New Roman" pitchFamily="18" charset="0"/>
              </a:rPr>
              <a:t>проявлений. Поэтому  при </a:t>
            </a:r>
            <a:r>
              <a:rPr lang="ru-RU" sz="2400" dirty="0">
                <a:solidFill>
                  <a:srgbClr val="FFFF00"/>
                </a:solidFill>
                <a:latin typeface="Times New Roman" pitchFamily="18" charset="0"/>
                <a:cs typeface="Times New Roman" pitchFamily="18" charset="0"/>
              </a:rPr>
              <a:t>любом повышении температуры необходимо исключить менингеальные признаки</a:t>
            </a:r>
            <a:r>
              <a:rPr lang="ru-RU" sz="2400" dirty="0" smtClean="0">
                <a:solidFill>
                  <a:srgbClr val="FFFF00"/>
                </a:solidFill>
                <a:latin typeface="Times New Roman" pitchFamily="18" charset="0"/>
                <a:cs typeface="Times New Roman" pitchFamily="18" charset="0"/>
              </a:rPr>
              <a:t>:</a:t>
            </a:r>
          </a:p>
          <a:p>
            <a:endParaRPr lang="ru-RU" sz="2000" dirty="0">
              <a:solidFill>
                <a:srgbClr val="FFFF00"/>
              </a:solidFill>
              <a:latin typeface="Times New Roman" pitchFamily="18" charset="0"/>
              <a:cs typeface="Times New Roman" pitchFamily="18" charset="0"/>
            </a:endParaRPr>
          </a:p>
          <a:p>
            <a:pPr marL="342900" indent="-342900">
              <a:buFont typeface="Wingdings" pitchFamily="2" charset="2"/>
              <a:buChar char="Ø"/>
            </a:pPr>
            <a:r>
              <a:rPr lang="ru-RU" sz="2000" dirty="0" smtClean="0">
                <a:solidFill>
                  <a:schemeClr val="bg1"/>
                </a:solidFill>
                <a:latin typeface="Times New Roman" pitchFamily="18" charset="0"/>
                <a:cs typeface="Times New Roman" pitchFamily="18" charset="0"/>
              </a:rPr>
              <a:t>Высокая температура.</a:t>
            </a:r>
            <a:endParaRPr lang="ru-RU" sz="2000" dirty="0">
              <a:solidFill>
                <a:schemeClr val="bg1"/>
              </a:solidFill>
              <a:latin typeface="Times New Roman" pitchFamily="18" charset="0"/>
              <a:cs typeface="Times New Roman" pitchFamily="18" charset="0"/>
            </a:endParaRPr>
          </a:p>
          <a:p>
            <a:pPr marL="342900" indent="-342900">
              <a:buFont typeface="Wingdings" pitchFamily="2" charset="2"/>
              <a:buChar char="Ø"/>
            </a:pPr>
            <a:r>
              <a:rPr lang="ru-RU" sz="2000" dirty="0" smtClean="0">
                <a:solidFill>
                  <a:schemeClr val="bg1"/>
                </a:solidFill>
                <a:latin typeface="Times New Roman" pitchFamily="18" charset="0"/>
                <a:cs typeface="Times New Roman" pitchFamily="18" charset="0"/>
              </a:rPr>
              <a:t>Головная </a:t>
            </a:r>
            <a:r>
              <a:rPr lang="ru-RU" sz="2000" dirty="0">
                <a:solidFill>
                  <a:schemeClr val="bg1"/>
                </a:solidFill>
                <a:latin typeface="Times New Roman" pitchFamily="18" charset="0"/>
                <a:cs typeface="Times New Roman" pitchFamily="18" charset="0"/>
              </a:rPr>
              <a:t>боль </a:t>
            </a:r>
            <a:r>
              <a:rPr lang="ru-RU" sz="2000" dirty="0" smtClean="0">
                <a:solidFill>
                  <a:schemeClr val="bg1"/>
                </a:solidFill>
                <a:latin typeface="Times New Roman" pitchFamily="18" charset="0"/>
                <a:cs typeface="Times New Roman" pitchFamily="18" charset="0"/>
              </a:rPr>
              <a:t>(часто до </a:t>
            </a:r>
            <a:r>
              <a:rPr lang="ru-RU" sz="2000" dirty="0">
                <a:solidFill>
                  <a:schemeClr val="bg1"/>
                </a:solidFill>
                <a:latin typeface="Times New Roman" pitchFamily="18" charset="0"/>
                <a:cs typeface="Times New Roman" pitchFamily="18" charset="0"/>
              </a:rPr>
              <a:t>рвоты),  </a:t>
            </a:r>
            <a:r>
              <a:rPr lang="ru-RU" sz="2000" dirty="0" smtClean="0">
                <a:solidFill>
                  <a:schemeClr val="bg1"/>
                </a:solidFill>
                <a:latin typeface="Times New Roman" pitchFamily="18" charset="0"/>
                <a:cs typeface="Times New Roman" pitchFamily="18" charset="0"/>
              </a:rPr>
              <a:t>не </a:t>
            </a:r>
            <a:r>
              <a:rPr lang="ru-RU" sz="2000" dirty="0" err="1" smtClean="0">
                <a:solidFill>
                  <a:schemeClr val="bg1"/>
                </a:solidFill>
                <a:latin typeface="Times New Roman" pitchFamily="18" charset="0"/>
                <a:cs typeface="Times New Roman" pitchFamily="18" charset="0"/>
              </a:rPr>
              <a:t>купирующаяся</a:t>
            </a:r>
            <a:r>
              <a:rPr lang="ru-RU" sz="2000" dirty="0" smtClean="0">
                <a:solidFill>
                  <a:schemeClr val="bg1"/>
                </a:solidFill>
                <a:latin typeface="Times New Roman" pitchFamily="18" charset="0"/>
                <a:cs typeface="Times New Roman" pitchFamily="18" charset="0"/>
              </a:rPr>
              <a:t> обезболивающими.</a:t>
            </a:r>
            <a:endParaRPr lang="ru-RU" sz="2000" dirty="0">
              <a:solidFill>
                <a:schemeClr val="bg1"/>
              </a:solidFill>
              <a:latin typeface="Times New Roman" pitchFamily="18" charset="0"/>
              <a:cs typeface="Times New Roman" pitchFamily="18" charset="0"/>
            </a:endParaRPr>
          </a:p>
          <a:p>
            <a:pPr marL="342900" indent="-342900">
              <a:buFont typeface="Wingdings" pitchFamily="2" charset="2"/>
              <a:buChar char="Ø"/>
            </a:pPr>
            <a:r>
              <a:rPr lang="ru-RU" sz="2000" dirty="0" smtClean="0">
                <a:solidFill>
                  <a:schemeClr val="bg1"/>
                </a:solidFill>
                <a:latin typeface="Times New Roman" pitchFamily="18" charset="0"/>
                <a:cs typeface="Times New Roman" pitchFamily="18" charset="0"/>
              </a:rPr>
              <a:t>Светобоязнь, боязнь  </a:t>
            </a:r>
            <a:r>
              <a:rPr lang="ru-RU" sz="2000" dirty="0">
                <a:solidFill>
                  <a:schemeClr val="bg1"/>
                </a:solidFill>
                <a:latin typeface="Times New Roman" pitchFamily="18" charset="0"/>
                <a:cs typeface="Times New Roman" pitchFamily="18" charset="0"/>
              </a:rPr>
              <a:t>звуков, </a:t>
            </a:r>
            <a:r>
              <a:rPr lang="ru-RU" sz="2000" dirty="0" smtClean="0">
                <a:solidFill>
                  <a:schemeClr val="bg1"/>
                </a:solidFill>
                <a:latin typeface="Times New Roman" pitchFamily="18" charset="0"/>
                <a:cs typeface="Times New Roman" pitchFamily="18" charset="0"/>
              </a:rPr>
              <a:t>прикосновений</a:t>
            </a:r>
          </a:p>
          <a:p>
            <a:pPr marL="342900" indent="-342900">
              <a:buFont typeface="Wingdings" pitchFamily="2" charset="2"/>
              <a:buChar char="Ø"/>
            </a:pPr>
            <a:r>
              <a:rPr lang="ru-RU" sz="2000" dirty="0" smtClean="0">
                <a:solidFill>
                  <a:schemeClr val="bg1"/>
                </a:solidFill>
                <a:latin typeface="Times New Roman" pitchFamily="18" charset="0"/>
                <a:cs typeface="Times New Roman" pitchFamily="18" charset="0"/>
              </a:rPr>
              <a:t>Общемозговые симптомы: сонливость, спутанность сознания, вялость, слабость. Возможны судороги.</a:t>
            </a:r>
          </a:p>
          <a:p>
            <a:pPr marL="342900" indent="-342900">
              <a:buFont typeface="Wingdings" pitchFamily="2" charset="2"/>
              <a:buChar char="Ø"/>
            </a:pPr>
            <a:r>
              <a:rPr lang="ru-RU" sz="2000" dirty="0" smtClean="0">
                <a:solidFill>
                  <a:schemeClr val="bg1"/>
                </a:solidFill>
                <a:latin typeface="Times New Roman" pitchFamily="18" charset="0"/>
                <a:cs typeface="Times New Roman" pitchFamily="18" charset="0"/>
              </a:rPr>
              <a:t>Менингеальные симптомы (ригидность затылочных мышц, запрокидывание </a:t>
            </a:r>
            <a:r>
              <a:rPr lang="ru-RU" sz="2000" dirty="0">
                <a:solidFill>
                  <a:schemeClr val="bg1"/>
                </a:solidFill>
                <a:latin typeface="Times New Roman" pitchFamily="18" charset="0"/>
                <a:cs typeface="Times New Roman" pitchFamily="18" charset="0"/>
              </a:rPr>
              <a:t>головы, </a:t>
            </a:r>
            <a:r>
              <a:rPr lang="ru-RU" sz="2000" dirty="0" smtClean="0">
                <a:solidFill>
                  <a:schemeClr val="bg1"/>
                </a:solidFill>
                <a:latin typeface="Times New Roman" pitchFamily="18" charset="0"/>
                <a:cs typeface="Times New Roman" pitchFamily="18" charset="0"/>
              </a:rPr>
              <a:t> невозможность разогнуть ногу в коленном суставе при сгибании в тазобедренном.</a:t>
            </a:r>
          </a:p>
          <a:p>
            <a:pPr marL="342900" indent="-342900">
              <a:buFont typeface="Wingdings" pitchFamily="2" charset="2"/>
              <a:buChar char="Ø"/>
            </a:pPr>
            <a:r>
              <a:rPr lang="ru-RU" sz="2000" dirty="0" smtClean="0">
                <a:solidFill>
                  <a:schemeClr val="bg1"/>
                </a:solidFill>
                <a:latin typeface="Times New Roman" pitchFamily="18" charset="0"/>
                <a:cs typeface="Times New Roman" pitchFamily="18" charset="0"/>
              </a:rPr>
              <a:t>Сыпь </a:t>
            </a:r>
            <a:r>
              <a:rPr lang="ru-RU" sz="2000" dirty="0">
                <a:solidFill>
                  <a:schemeClr val="bg1"/>
                </a:solidFill>
                <a:latin typeface="Times New Roman" pitchFamily="18" charset="0"/>
                <a:cs typeface="Times New Roman" pitchFamily="18" charset="0"/>
              </a:rPr>
              <a:t>— грозный, характерный и поздний </a:t>
            </a:r>
            <a:r>
              <a:rPr lang="ru-RU" sz="2000" dirty="0" smtClean="0">
                <a:solidFill>
                  <a:schemeClr val="bg1"/>
                </a:solidFill>
                <a:latin typeface="Times New Roman" pitchFamily="18" charset="0"/>
                <a:cs typeface="Times New Roman" pitchFamily="18" charset="0"/>
              </a:rPr>
              <a:t> </a:t>
            </a:r>
            <a:r>
              <a:rPr lang="ru-RU" sz="2000" dirty="0">
                <a:solidFill>
                  <a:schemeClr val="bg1"/>
                </a:solidFill>
                <a:latin typeface="Times New Roman" pitchFamily="18" charset="0"/>
                <a:cs typeface="Times New Roman" pitchFamily="18" charset="0"/>
              </a:rPr>
              <a:t>признак менингита: </a:t>
            </a:r>
            <a:r>
              <a:rPr lang="ru-RU" sz="2000" dirty="0" smtClean="0">
                <a:solidFill>
                  <a:schemeClr val="bg1"/>
                </a:solidFill>
                <a:latin typeface="Times New Roman" pitchFamily="18" charset="0"/>
                <a:cs typeface="Times New Roman" pitchFamily="18" charset="0"/>
              </a:rPr>
              <a:t>красная</a:t>
            </a:r>
            <a:r>
              <a:rPr lang="ru-RU" sz="2000" dirty="0">
                <a:solidFill>
                  <a:schemeClr val="bg1"/>
                </a:solidFill>
                <a:latin typeface="Times New Roman" pitchFamily="18" charset="0"/>
                <a:cs typeface="Times New Roman" pitchFamily="18" charset="0"/>
              </a:rPr>
              <a:t>, с неровными границами, </a:t>
            </a:r>
            <a:r>
              <a:rPr lang="ru-RU" sz="2000" dirty="0" smtClean="0">
                <a:solidFill>
                  <a:schemeClr val="bg1"/>
                </a:solidFill>
                <a:latin typeface="Times New Roman" pitchFamily="18" charset="0"/>
                <a:cs typeface="Times New Roman" pitchFamily="18" charset="0"/>
              </a:rPr>
              <a:t>звездчатая. При </a:t>
            </a:r>
            <a:r>
              <a:rPr lang="ru-RU" sz="2000" dirty="0">
                <a:solidFill>
                  <a:schemeClr val="bg1"/>
                </a:solidFill>
                <a:latin typeface="Times New Roman" pitchFamily="18" charset="0"/>
                <a:cs typeface="Times New Roman" pitchFamily="18" charset="0"/>
              </a:rPr>
              <a:t>надавливании под </a:t>
            </a:r>
            <a:r>
              <a:rPr lang="ru-RU" sz="2000" dirty="0" smtClean="0">
                <a:solidFill>
                  <a:schemeClr val="bg1"/>
                </a:solidFill>
                <a:latin typeface="Times New Roman" pitchFamily="18" charset="0"/>
                <a:cs typeface="Times New Roman" pitchFamily="18" charset="0"/>
              </a:rPr>
              <a:t>стеклом (например, стаканом) </a:t>
            </a:r>
            <a:r>
              <a:rPr lang="ru-RU" sz="2000" dirty="0">
                <a:solidFill>
                  <a:schemeClr val="bg1"/>
                </a:solidFill>
                <a:latin typeface="Times New Roman" pitchFamily="18" charset="0"/>
                <a:cs typeface="Times New Roman" pitchFamily="18" charset="0"/>
              </a:rPr>
              <a:t>не бледнеет и не исчезает под </a:t>
            </a:r>
            <a:r>
              <a:rPr lang="ru-RU" sz="2000" dirty="0" smtClean="0">
                <a:solidFill>
                  <a:schemeClr val="bg1"/>
                </a:solidFill>
                <a:latin typeface="Times New Roman" pitchFamily="18" charset="0"/>
                <a:cs typeface="Times New Roman" pitchFamily="18" charset="0"/>
              </a:rPr>
              <a:t>стеклом.</a:t>
            </a:r>
            <a:endParaRPr lang="ru-RU" sz="2000" dirty="0">
              <a:solidFill>
                <a:schemeClr val="bg1"/>
              </a:solidFill>
              <a:latin typeface="Times New Roman" pitchFamily="18" charset="0"/>
              <a:cs typeface="Times New Roman" pitchFamily="18" charset="0"/>
            </a:endParaRPr>
          </a:p>
          <a:p>
            <a:endParaRPr lang="ru-RU" sz="2400" dirty="0"/>
          </a:p>
        </p:txBody>
      </p:sp>
    </p:spTree>
    <p:extLst>
      <p:ext uri="{BB962C8B-B14F-4D97-AF65-F5344CB8AC3E}">
        <p14:creationId xmlns:p14="http://schemas.microsoft.com/office/powerpoint/2010/main" val="13699997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a:bodyPr>
          <a:lstStyle/>
          <a:p>
            <a:r>
              <a:rPr lang="ru-RU" sz="4000" dirty="0" smtClean="0">
                <a:solidFill>
                  <a:srgbClr val="FFC000"/>
                </a:solidFill>
              </a:rPr>
              <a:t>Аптечка</a:t>
            </a:r>
            <a:endParaRPr lang="ru-RU" sz="4000" dirty="0">
              <a:solidFill>
                <a:srgbClr val="FFC000"/>
              </a:solidFill>
            </a:endParaRPr>
          </a:p>
        </p:txBody>
      </p:sp>
      <p:sp>
        <p:nvSpPr>
          <p:cNvPr id="3" name="Прямоугольник 2"/>
          <p:cNvSpPr/>
          <p:nvPr/>
        </p:nvSpPr>
        <p:spPr>
          <a:xfrm>
            <a:off x="251520" y="1700808"/>
            <a:ext cx="8820472" cy="4708981"/>
          </a:xfrm>
          <a:prstGeom prst="rect">
            <a:avLst/>
          </a:prstGeom>
        </p:spPr>
        <p:txBody>
          <a:bodyPr wrap="square">
            <a:spAutoFit/>
          </a:bodyPr>
          <a:lstStyle/>
          <a:p>
            <a:r>
              <a:rPr lang="ru-RU" sz="2000" b="1" dirty="0">
                <a:solidFill>
                  <a:srgbClr val="FFFF00"/>
                </a:solidFill>
                <a:latin typeface="Times New Roman" pitchFamily="18" charset="0"/>
                <a:cs typeface="Times New Roman" pitchFamily="18" charset="0"/>
              </a:rPr>
              <a:t>Ампульный набор на отделение (неотложная помощь</a:t>
            </a:r>
            <a:r>
              <a:rPr lang="ru-RU" sz="2000" b="1" dirty="0" smtClean="0">
                <a:solidFill>
                  <a:srgbClr val="FFFF00"/>
                </a:solidFill>
                <a:latin typeface="Times New Roman" pitchFamily="18" charset="0"/>
                <a:cs typeface="Times New Roman" pitchFamily="18" charset="0"/>
              </a:rPr>
              <a:t>)</a:t>
            </a:r>
          </a:p>
          <a:p>
            <a:endParaRPr lang="ru-RU" sz="2000" dirty="0">
              <a:solidFill>
                <a:schemeClr val="bg1"/>
              </a:solidFill>
              <a:latin typeface="Times New Roman" pitchFamily="18" charset="0"/>
              <a:cs typeface="Times New Roman" pitchFamily="18" charset="0"/>
            </a:endParaRPr>
          </a:p>
          <a:p>
            <a:r>
              <a:rPr lang="ru-RU" sz="2000" dirty="0" err="1">
                <a:solidFill>
                  <a:schemeClr val="bg1"/>
                </a:solidFill>
                <a:latin typeface="Times New Roman" pitchFamily="18" charset="0"/>
                <a:cs typeface="Times New Roman" pitchFamily="18" charset="0"/>
              </a:rPr>
              <a:t>Дексаметазон</a:t>
            </a:r>
            <a:r>
              <a:rPr lang="ru-RU" sz="2000" dirty="0">
                <a:solidFill>
                  <a:schemeClr val="bg1"/>
                </a:solidFill>
                <a:latin typeface="Times New Roman" pitchFamily="18" charset="0"/>
                <a:cs typeface="Times New Roman" pitchFamily="18" charset="0"/>
              </a:rPr>
              <a:t> -  </a:t>
            </a:r>
            <a:r>
              <a:rPr lang="ru-RU" sz="2000" dirty="0" err="1">
                <a:solidFill>
                  <a:schemeClr val="bg1"/>
                </a:solidFill>
                <a:latin typeface="Times New Roman" pitchFamily="18" charset="0"/>
                <a:cs typeface="Times New Roman" pitchFamily="18" charset="0"/>
              </a:rPr>
              <a:t>амп</a:t>
            </a:r>
            <a:r>
              <a:rPr lang="ru-RU" sz="2000" dirty="0">
                <a:solidFill>
                  <a:schemeClr val="bg1"/>
                </a:solidFill>
                <a:latin typeface="Times New Roman" pitchFamily="18" charset="0"/>
                <a:cs typeface="Times New Roman" pitchFamily="18" charset="0"/>
              </a:rPr>
              <a:t> по 1 мл, в 1мл 4мг действующего в-</a:t>
            </a:r>
            <a:r>
              <a:rPr lang="ru-RU" sz="2000" dirty="0" err="1">
                <a:solidFill>
                  <a:schemeClr val="bg1"/>
                </a:solidFill>
                <a:latin typeface="Times New Roman" pitchFamily="18" charset="0"/>
                <a:cs typeface="Times New Roman" pitchFamily="18" charset="0"/>
              </a:rPr>
              <a:t>ва</a:t>
            </a:r>
            <a:r>
              <a:rPr lang="ru-RU" sz="2000" dirty="0">
                <a:solidFill>
                  <a:schemeClr val="bg1"/>
                </a:solidFill>
                <a:latin typeface="Times New Roman" pitchFamily="18" charset="0"/>
                <a:cs typeface="Times New Roman" pitchFamily="18" charset="0"/>
              </a:rPr>
              <a:t>. При тяжелых аллергических реакциях, шоке. При отеке мозга доза 8мг (2мл) в первый раз, через 6ч – 4мг (1мл). В др. случаях по 1мл разово.</a:t>
            </a:r>
          </a:p>
          <a:p>
            <a:r>
              <a:rPr lang="ru-RU" sz="2000" dirty="0" err="1">
                <a:solidFill>
                  <a:schemeClr val="bg1"/>
                </a:solidFill>
                <a:latin typeface="Times New Roman" pitchFamily="18" charset="0"/>
                <a:cs typeface="Times New Roman" pitchFamily="18" charset="0"/>
              </a:rPr>
              <a:t>Кеторол</a:t>
            </a:r>
            <a:r>
              <a:rPr lang="ru-RU" sz="2000" dirty="0">
                <a:solidFill>
                  <a:schemeClr val="bg1"/>
                </a:solidFill>
                <a:latin typeface="Times New Roman" pitchFamily="18" charset="0"/>
                <a:cs typeface="Times New Roman" pitchFamily="18" charset="0"/>
              </a:rPr>
              <a:t> - ампулы по 1мл. В 1мл 30 мг. При травмах, сильных болях, переломах и </a:t>
            </a:r>
            <a:r>
              <a:rPr lang="ru-RU" sz="2000" dirty="0" err="1">
                <a:solidFill>
                  <a:schemeClr val="bg1"/>
                </a:solidFill>
                <a:latin typeface="Times New Roman" pitchFamily="18" charset="0"/>
                <a:cs typeface="Times New Roman" pitchFamily="18" charset="0"/>
              </a:rPr>
              <a:t>тп</a:t>
            </a:r>
            <a:r>
              <a:rPr lang="ru-RU" sz="2000" dirty="0">
                <a:solidFill>
                  <a:schemeClr val="bg1"/>
                </a:solidFill>
                <a:latin typeface="Times New Roman" pitchFamily="18" charset="0"/>
                <a:cs typeface="Times New Roman" pitchFamily="18" charset="0"/>
              </a:rPr>
              <a:t>. По 1-2 мл. Максим доза 90 мг в сутки (3мл).</a:t>
            </a:r>
          </a:p>
          <a:p>
            <a:r>
              <a:rPr lang="ru-RU" sz="2000" dirty="0" err="1">
                <a:solidFill>
                  <a:schemeClr val="bg1"/>
                </a:solidFill>
                <a:latin typeface="Times New Roman" pitchFamily="18" charset="0"/>
                <a:cs typeface="Times New Roman" pitchFamily="18" charset="0"/>
              </a:rPr>
              <a:t>Церукал</a:t>
            </a:r>
            <a:r>
              <a:rPr lang="ru-RU" sz="2000" dirty="0">
                <a:solidFill>
                  <a:schemeClr val="bg1"/>
                </a:solidFill>
                <a:latin typeface="Times New Roman" pitchFamily="18" charset="0"/>
                <a:cs typeface="Times New Roman" pitchFamily="18" charset="0"/>
              </a:rPr>
              <a:t> – ампулы по 2мл, в 1мл 5мг.  Противорвотный препарат центрального действия. При неукротимой рвоте. По 2 мл (10мг)  3-4 р/</a:t>
            </a:r>
            <a:r>
              <a:rPr lang="ru-RU" sz="2000" dirty="0" err="1">
                <a:solidFill>
                  <a:schemeClr val="bg1"/>
                </a:solidFill>
                <a:latin typeface="Times New Roman" pitchFamily="18" charset="0"/>
                <a:cs typeface="Times New Roman" pitchFamily="18" charset="0"/>
              </a:rPr>
              <a:t>сут</a:t>
            </a:r>
            <a:endParaRPr lang="ru-RU" sz="2000" dirty="0">
              <a:solidFill>
                <a:schemeClr val="bg1"/>
              </a:solidFill>
              <a:latin typeface="Times New Roman" pitchFamily="18" charset="0"/>
              <a:cs typeface="Times New Roman" pitchFamily="18" charset="0"/>
            </a:endParaRPr>
          </a:p>
          <a:p>
            <a:r>
              <a:rPr lang="ru-RU" sz="2000" dirty="0">
                <a:solidFill>
                  <a:schemeClr val="bg1"/>
                </a:solidFill>
                <a:latin typeface="Times New Roman" pitchFamily="18" charset="0"/>
                <a:cs typeface="Times New Roman" pitchFamily="18" charset="0"/>
              </a:rPr>
              <a:t>Кофеин-</a:t>
            </a:r>
            <a:r>
              <a:rPr lang="ru-RU" sz="2000" dirty="0" err="1">
                <a:solidFill>
                  <a:schemeClr val="bg1"/>
                </a:solidFill>
                <a:latin typeface="Times New Roman" pitchFamily="18" charset="0"/>
                <a:cs typeface="Times New Roman" pitchFamily="18" charset="0"/>
              </a:rPr>
              <a:t>бензоат</a:t>
            </a:r>
            <a:r>
              <a:rPr lang="ru-RU" sz="2000" dirty="0">
                <a:solidFill>
                  <a:schemeClr val="bg1"/>
                </a:solidFill>
                <a:latin typeface="Times New Roman" pitchFamily="18" charset="0"/>
                <a:cs typeface="Times New Roman" pitchFamily="18" charset="0"/>
              </a:rPr>
              <a:t> натрия 20%   – психостимулирующее и аналептическое ср-во. Повышает давление при гипотензии. Спазмолитическое действие. Расширяет сосуды сердца, скелетных мышц и почек и сужает – головного мозга. П/к по 100-200 мг (1-2мл).</a:t>
            </a:r>
          </a:p>
          <a:p>
            <a:r>
              <a:rPr lang="ru-RU" sz="2000" dirty="0" err="1">
                <a:solidFill>
                  <a:schemeClr val="bg1"/>
                </a:solidFill>
                <a:latin typeface="Times New Roman" pitchFamily="18" charset="0"/>
                <a:cs typeface="Times New Roman" pitchFamily="18" charset="0"/>
              </a:rPr>
              <a:t>Дицинон</a:t>
            </a:r>
            <a:r>
              <a:rPr lang="ru-RU" sz="2000" dirty="0">
                <a:solidFill>
                  <a:schemeClr val="bg1"/>
                </a:solidFill>
                <a:latin typeface="Times New Roman" pitchFamily="18" charset="0"/>
                <a:cs typeface="Times New Roman" pitchFamily="18" charset="0"/>
              </a:rPr>
              <a:t> – </a:t>
            </a:r>
            <a:r>
              <a:rPr lang="ru-RU" sz="2000" dirty="0" err="1">
                <a:solidFill>
                  <a:schemeClr val="bg1"/>
                </a:solidFill>
                <a:latin typeface="Times New Roman" pitchFamily="18" charset="0"/>
                <a:cs typeface="Times New Roman" pitchFamily="18" charset="0"/>
              </a:rPr>
              <a:t>ангиопротективное</a:t>
            </a:r>
            <a:r>
              <a:rPr lang="ru-RU" sz="2000" dirty="0">
                <a:solidFill>
                  <a:schemeClr val="bg1"/>
                </a:solidFill>
                <a:latin typeface="Times New Roman" pitchFamily="18" charset="0"/>
                <a:cs typeface="Times New Roman" pitchFamily="18" charset="0"/>
              </a:rPr>
              <a:t> и </a:t>
            </a:r>
            <a:r>
              <a:rPr lang="ru-RU" sz="2000" dirty="0" err="1">
                <a:solidFill>
                  <a:schemeClr val="bg1"/>
                </a:solidFill>
                <a:latin typeface="Times New Roman" pitchFamily="18" charset="0"/>
                <a:cs typeface="Times New Roman" pitchFamily="18" charset="0"/>
              </a:rPr>
              <a:t>гемостатическое</a:t>
            </a:r>
            <a:r>
              <a:rPr lang="ru-RU" sz="2000" dirty="0">
                <a:solidFill>
                  <a:schemeClr val="bg1"/>
                </a:solidFill>
                <a:latin typeface="Times New Roman" pitchFamily="18" charset="0"/>
                <a:cs typeface="Times New Roman" pitchFamily="18" charset="0"/>
              </a:rPr>
              <a:t> ср-во. При кровотечениях.  В 1мл 125 мг. Доза 10-20 мг/кг/сутки.</a:t>
            </a:r>
          </a:p>
        </p:txBody>
      </p:sp>
    </p:spTree>
    <p:extLst>
      <p:ext uri="{BB962C8B-B14F-4D97-AF65-F5344CB8AC3E}">
        <p14:creationId xmlns:p14="http://schemas.microsoft.com/office/powerpoint/2010/main" val="37138031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dirty="0">
                <a:solidFill>
                  <a:srgbClr val="FFC000"/>
                </a:solidFill>
              </a:rPr>
              <a:t>Аптечка</a:t>
            </a:r>
            <a:endParaRPr lang="ru-RU" dirty="0"/>
          </a:p>
        </p:txBody>
      </p:sp>
      <p:sp>
        <p:nvSpPr>
          <p:cNvPr id="3" name="Прямоугольник 2"/>
          <p:cNvSpPr/>
          <p:nvPr/>
        </p:nvSpPr>
        <p:spPr>
          <a:xfrm>
            <a:off x="107504" y="1268760"/>
            <a:ext cx="9036496" cy="5293757"/>
          </a:xfrm>
          <a:prstGeom prst="rect">
            <a:avLst/>
          </a:prstGeom>
        </p:spPr>
        <p:txBody>
          <a:bodyPr wrap="square">
            <a:spAutoFit/>
          </a:bodyPr>
          <a:lstStyle/>
          <a:p>
            <a:r>
              <a:rPr lang="ru-RU" b="1" dirty="0">
                <a:solidFill>
                  <a:srgbClr val="FFFF00"/>
                </a:solidFill>
                <a:latin typeface="Times New Roman" pitchFamily="18" charset="0"/>
                <a:cs typeface="Times New Roman" pitchFamily="18" charset="0"/>
              </a:rPr>
              <a:t>Набор медикаментов на отделение</a:t>
            </a:r>
            <a:r>
              <a:rPr lang="ru-RU" b="1" dirty="0" smtClean="0">
                <a:solidFill>
                  <a:srgbClr val="FFFF00"/>
                </a:solidFill>
                <a:latin typeface="Times New Roman" pitchFamily="18" charset="0"/>
                <a:cs typeface="Times New Roman" pitchFamily="18" charset="0"/>
              </a:rPr>
              <a:t>:</a:t>
            </a:r>
          </a:p>
          <a:p>
            <a:endParaRPr lang="ru-RU" sz="1600" dirty="0">
              <a:solidFill>
                <a:srgbClr val="FFFF00"/>
              </a:solidFill>
              <a:latin typeface="Times New Roman" pitchFamily="18" charset="0"/>
              <a:cs typeface="Times New Roman" pitchFamily="18" charset="0"/>
            </a:endParaRPr>
          </a:p>
          <a:p>
            <a:r>
              <a:rPr lang="ru-RU" sz="1600" i="1" dirty="0">
                <a:solidFill>
                  <a:srgbClr val="FFFF00"/>
                </a:solidFill>
                <a:latin typeface="Times New Roman" pitchFamily="18" charset="0"/>
                <a:cs typeface="Times New Roman" pitchFamily="18" charset="0"/>
              </a:rPr>
              <a:t>При аллергии:</a:t>
            </a:r>
            <a:endParaRPr lang="ru-RU" sz="1600" dirty="0">
              <a:solidFill>
                <a:srgbClr val="FFFF00"/>
              </a:solidFill>
              <a:latin typeface="Times New Roman" pitchFamily="18" charset="0"/>
              <a:cs typeface="Times New Roman" pitchFamily="18" charset="0"/>
            </a:endParaRPr>
          </a:p>
          <a:p>
            <a:r>
              <a:rPr lang="ru-RU" sz="1600" dirty="0" err="1">
                <a:solidFill>
                  <a:schemeClr val="bg1"/>
                </a:solidFill>
                <a:latin typeface="Times New Roman" pitchFamily="18" charset="0"/>
                <a:cs typeface="Times New Roman" pitchFamily="18" charset="0"/>
              </a:rPr>
              <a:t>Зодак</a:t>
            </a:r>
            <a:r>
              <a:rPr lang="ru-RU" sz="1600" dirty="0">
                <a:solidFill>
                  <a:schemeClr val="bg1"/>
                </a:solidFill>
                <a:latin typeface="Times New Roman" pitchFamily="18" charset="0"/>
                <a:cs typeface="Times New Roman" pitchFamily="18" charset="0"/>
              </a:rPr>
              <a:t>:  1т х 1р / (супрастин – по 1 т х 2-3р) антигистаминное, при аллергии. Супрастин обладает снотворным эффектом, поэтому лучше на ночь.</a:t>
            </a:r>
          </a:p>
          <a:p>
            <a:endParaRPr lang="ru-RU" sz="1600" i="1" dirty="0" smtClean="0">
              <a:solidFill>
                <a:srgbClr val="FFFF00"/>
              </a:solidFill>
              <a:latin typeface="Times New Roman" pitchFamily="18" charset="0"/>
              <a:cs typeface="Times New Roman" pitchFamily="18" charset="0"/>
            </a:endParaRPr>
          </a:p>
          <a:p>
            <a:r>
              <a:rPr lang="ru-RU" sz="1600" i="1" dirty="0" smtClean="0">
                <a:solidFill>
                  <a:srgbClr val="FFFF00"/>
                </a:solidFill>
                <a:latin typeface="Times New Roman" pitchFamily="18" charset="0"/>
                <a:cs typeface="Times New Roman" pitchFamily="18" charset="0"/>
              </a:rPr>
              <a:t>При </a:t>
            </a:r>
            <a:r>
              <a:rPr lang="ru-RU" sz="1600" i="1" dirty="0">
                <a:solidFill>
                  <a:srgbClr val="FFFF00"/>
                </a:solidFill>
                <a:latin typeface="Times New Roman" pitchFamily="18" charset="0"/>
                <a:cs typeface="Times New Roman" pitchFamily="18" charset="0"/>
              </a:rPr>
              <a:t>заболеваниях ЖКТ</a:t>
            </a:r>
            <a:r>
              <a:rPr lang="ru-RU" sz="1600" i="1" dirty="0" smtClean="0">
                <a:solidFill>
                  <a:srgbClr val="FFFF00"/>
                </a:solidFill>
                <a:latin typeface="Times New Roman" pitchFamily="18" charset="0"/>
                <a:cs typeface="Times New Roman" pitchFamily="18" charset="0"/>
              </a:rPr>
              <a:t>:</a:t>
            </a:r>
            <a:endParaRPr lang="ru-RU" sz="1600" dirty="0">
              <a:solidFill>
                <a:srgbClr val="FFFF00"/>
              </a:solidFill>
              <a:latin typeface="Times New Roman" pitchFamily="18" charset="0"/>
              <a:cs typeface="Times New Roman" pitchFamily="18" charset="0"/>
            </a:endParaRPr>
          </a:p>
          <a:p>
            <a:r>
              <a:rPr lang="ru-RU" sz="1600" dirty="0" err="1">
                <a:solidFill>
                  <a:schemeClr val="bg1"/>
                </a:solidFill>
                <a:latin typeface="Times New Roman" pitchFamily="18" charset="0"/>
                <a:cs typeface="Times New Roman" pitchFamily="18" charset="0"/>
              </a:rPr>
              <a:t>Рутацид</a:t>
            </a:r>
            <a:r>
              <a:rPr lang="ru-RU" sz="1600" dirty="0">
                <a:solidFill>
                  <a:schemeClr val="bg1"/>
                </a:solidFill>
                <a:latin typeface="Times New Roman" pitchFamily="18" charset="0"/>
                <a:cs typeface="Times New Roman" pitchFamily="18" charset="0"/>
              </a:rPr>
              <a:t> – </a:t>
            </a:r>
            <a:r>
              <a:rPr lang="ru-RU" sz="1600" dirty="0" err="1">
                <a:solidFill>
                  <a:schemeClr val="bg1"/>
                </a:solidFill>
                <a:latin typeface="Times New Roman" pitchFamily="18" charset="0"/>
                <a:cs typeface="Times New Roman" pitchFamily="18" charset="0"/>
              </a:rPr>
              <a:t>антацидный</a:t>
            </a:r>
            <a:r>
              <a:rPr lang="ru-RU" sz="1600" dirty="0">
                <a:solidFill>
                  <a:schemeClr val="bg1"/>
                </a:solidFill>
                <a:latin typeface="Times New Roman" pitchFamily="18" charset="0"/>
                <a:cs typeface="Times New Roman" pitchFamily="18" charset="0"/>
              </a:rPr>
              <a:t> препарат, при изжоге. По 1т через 1час после еды, тщательно разжевывая.  </a:t>
            </a:r>
          </a:p>
          <a:p>
            <a:r>
              <a:rPr lang="ru-RU" sz="1600" dirty="0" err="1">
                <a:solidFill>
                  <a:schemeClr val="bg1"/>
                </a:solidFill>
                <a:latin typeface="Times New Roman" pitchFamily="18" charset="0"/>
                <a:cs typeface="Times New Roman" pitchFamily="18" charset="0"/>
              </a:rPr>
              <a:t>Смекта</a:t>
            </a:r>
            <a:r>
              <a:rPr lang="ru-RU" sz="1600" dirty="0">
                <a:solidFill>
                  <a:schemeClr val="bg1"/>
                </a:solidFill>
                <a:latin typeface="Times New Roman" pitchFamily="18" charset="0"/>
                <a:cs typeface="Times New Roman" pitchFamily="18" charset="0"/>
              </a:rPr>
              <a:t> – сорбент, при диарее, кишечных инфекциях, аллергии.  1пак  </a:t>
            </a:r>
            <a:r>
              <a:rPr lang="ru-RU" sz="1600" dirty="0" err="1">
                <a:solidFill>
                  <a:schemeClr val="bg1"/>
                </a:solidFill>
                <a:latin typeface="Times New Roman" pitchFamily="18" charset="0"/>
                <a:cs typeface="Times New Roman" pitchFamily="18" charset="0"/>
              </a:rPr>
              <a:t>раств</a:t>
            </a:r>
            <a:r>
              <a:rPr lang="ru-RU" sz="1600" dirty="0">
                <a:solidFill>
                  <a:schemeClr val="bg1"/>
                </a:solidFill>
                <a:latin typeface="Times New Roman" pitchFamily="18" charset="0"/>
                <a:cs typeface="Times New Roman" pitchFamily="18" charset="0"/>
              </a:rPr>
              <a:t> в 50мл воды, давать дробно, по 2-3 пак в сутки. Применять раздельно от еды и др. лекарств.</a:t>
            </a:r>
          </a:p>
          <a:p>
            <a:r>
              <a:rPr lang="ru-RU" sz="1600" dirty="0">
                <a:solidFill>
                  <a:schemeClr val="bg1"/>
                </a:solidFill>
                <a:latin typeface="Times New Roman" pitchFamily="18" charset="0"/>
                <a:cs typeface="Times New Roman" pitchFamily="18" charset="0"/>
              </a:rPr>
              <a:t>Уголь - сорбент, при диарее, кишечных инфекциях, аллергии.  По 1таб на каждые 10кг веса. </a:t>
            </a:r>
          </a:p>
          <a:p>
            <a:r>
              <a:rPr lang="ru-RU" sz="1600" dirty="0">
                <a:solidFill>
                  <a:schemeClr val="bg1"/>
                </a:solidFill>
                <a:latin typeface="Times New Roman" pitchFamily="18" charset="0"/>
                <a:cs typeface="Times New Roman" pitchFamily="18" charset="0"/>
              </a:rPr>
              <a:t>Имодиум – при остро возникшей диарее в экстремальных ситуациях (на маршруте). </a:t>
            </a:r>
            <a:r>
              <a:rPr lang="ru-RU" sz="1600" dirty="0" err="1">
                <a:solidFill>
                  <a:schemeClr val="bg1"/>
                </a:solidFill>
                <a:latin typeface="Times New Roman" pitchFamily="18" charset="0"/>
                <a:cs typeface="Times New Roman" pitchFamily="18" charset="0"/>
              </a:rPr>
              <a:t>Противодиарейное</a:t>
            </a:r>
            <a:r>
              <a:rPr lang="ru-RU" sz="1600" dirty="0">
                <a:solidFill>
                  <a:schemeClr val="bg1"/>
                </a:solidFill>
                <a:latin typeface="Times New Roman" pitchFamily="18" charset="0"/>
                <a:cs typeface="Times New Roman" pitchFamily="18" charset="0"/>
              </a:rPr>
              <a:t> ср-во. Повышает тонус анального сфинктера. Не лечит, но запирает сфинктеры. По 1-2таб после каждого жидкого стула. Не более 8таб в сутки.</a:t>
            </a:r>
          </a:p>
          <a:p>
            <a:r>
              <a:rPr lang="ru-RU" sz="1600" dirty="0" err="1">
                <a:solidFill>
                  <a:schemeClr val="bg1"/>
                </a:solidFill>
                <a:latin typeface="Times New Roman" pitchFamily="18" charset="0"/>
                <a:cs typeface="Times New Roman" pitchFamily="18" charset="0"/>
              </a:rPr>
              <a:t>Эрсефурил</a:t>
            </a:r>
            <a:r>
              <a:rPr lang="ru-RU" sz="1600" dirty="0">
                <a:solidFill>
                  <a:schemeClr val="bg1"/>
                </a:solidFill>
                <a:latin typeface="Times New Roman" pitchFamily="18" charset="0"/>
                <a:cs typeface="Times New Roman" pitchFamily="18" charset="0"/>
              </a:rPr>
              <a:t> –  кишечный антисептик. Противомикробный препарат  при поносе. При отравлениях, подозрении на бактериальную кишечную инфекцию. По 1-2 </a:t>
            </a:r>
            <a:r>
              <a:rPr lang="ru-RU" sz="1600" dirty="0" err="1">
                <a:solidFill>
                  <a:schemeClr val="bg1"/>
                </a:solidFill>
                <a:latin typeface="Times New Roman" pitchFamily="18" charset="0"/>
                <a:cs typeface="Times New Roman" pitchFamily="18" charset="0"/>
              </a:rPr>
              <a:t>таб</a:t>
            </a:r>
            <a:r>
              <a:rPr lang="ru-RU" sz="1600" dirty="0">
                <a:solidFill>
                  <a:schemeClr val="bg1"/>
                </a:solidFill>
                <a:latin typeface="Times New Roman" pitchFamily="18" charset="0"/>
                <a:cs typeface="Times New Roman" pitchFamily="18" charset="0"/>
              </a:rPr>
              <a:t> х 3р/</a:t>
            </a:r>
            <a:r>
              <a:rPr lang="ru-RU" sz="1600" dirty="0" err="1">
                <a:solidFill>
                  <a:schemeClr val="bg1"/>
                </a:solidFill>
                <a:latin typeface="Times New Roman" pitchFamily="18" charset="0"/>
                <a:cs typeface="Times New Roman" pitchFamily="18" charset="0"/>
              </a:rPr>
              <a:t>сут</a:t>
            </a:r>
            <a:r>
              <a:rPr lang="ru-RU" sz="1600" dirty="0">
                <a:solidFill>
                  <a:schemeClr val="bg1"/>
                </a:solidFill>
                <a:latin typeface="Times New Roman" pitchFamily="18" charset="0"/>
                <a:cs typeface="Times New Roman" pitchFamily="18" charset="0"/>
              </a:rPr>
              <a:t>.</a:t>
            </a:r>
          </a:p>
          <a:p>
            <a:r>
              <a:rPr lang="ru-RU" sz="1600" dirty="0" err="1">
                <a:solidFill>
                  <a:schemeClr val="bg1"/>
                </a:solidFill>
                <a:latin typeface="Times New Roman" pitchFamily="18" charset="0"/>
                <a:cs typeface="Times New Roman" pitchFamily="18" charset="0"/>
              </a:rPr>
              <a:t>Ношпа</a:t>
            </a:r>
            <a:r>
              <a:rPr lang="ru-RU" sz="1600" dirty="0">
                <a:solidFill>
                  <a:schemeClr val="bg1"/>
                </a:solidFill>
                <a:latin typeface="Times New Roman" pitchFamily="18" charset="0"/>
                <a:cs typeface="Times New Roman" pitchFamily="18" charset="0"/>
              </a:rPr>
              <a:t> – спазмолитик. При коликах, спастических болях, болезненных месячных. Понижает давление!</a:t>
            </a:r>
          </a:p>
          <a:p>
            <a:r>
              <a:rPr lang="ru-RU" sz="1600" dirty="0" err="1">
                <a:solidFill>
                  <a:schemeClr val="bg1"/>
                </a:solidFill>
                <a:latin typeface="Times New Roman" pitchFamily="18" charset="0"/>
                <a:cs typeface="Times New Roman" pitchFamily="18" charset="0"/>
              </a:rPr>
              <a:t>Регидрон</a:t>
            </a:r>
            <a:r>
              <a:rPr lang="ru-RU" sz="1600" dirty="0">
                <a:solidFill>
                  <a:schemeClr val="bg1"/>
                </a:solidFill>
                <a:latin typeface="Times New Roman" pitchFamily="18" charset="0"/>
                <a:cs typeface="Times New Roman" pitchFamily="18" charset="0"/>
              </a:rPr>
              <a:t> – восстанавливает  водно-электролитный баланс. Для </a:t>
            </a:r>
            <a:r>
              <a:rPr lang="ru-RU" sz="1600" dirty="0" err="1">
                <a:solidFill>
                  <a:schemeClr val="bg1"/>
                </a:solidFill>
                <a:latin typeface="Times New Roman" pitchFamily="18" charset="0"/>
                <a:cs typeface="Times New Roman" pitchFamily="18" charset="0"/>
              </a:rPr>
              <a:t>регидратации</a:t>
            </a:r>
            <a:r>
              <a:rPr lang="ru-RU" sz="1600" dirty="0">
                <a:solidFill>
                  <a:schemeClr val="bg1"/>
                </a:solidFill>
                <a:latin typeface="Times New Roman" pitchFamily="18" charset="0"/>
                <a:cs typeface="Times New Roman" pitchFamily="18" charset="0"/>
              </a:rPr>
              <a:t> и </a:t>
            </a:r>
            <a:r>
              <a:rPr lang="ru-RU" sz="1600" dirty="0" err="1">
                <a:solidFill>
                  <a:schemeClr val="bg1"/>
                </a:solidFill>
                <a:latin typeface="Times New Roman" pitchFamily="18" charset="0"/>
                <a:cs typeface="Times New Roman" pitchFamily="18" charset="0"/>
              </a:rPr>
              <a:t>дезинтоксикации</a:t>
            </a:r>
            <a:r>
              <a:rPr lang="ru-RU" sz="1600" dirty="0">
                <a:solidFill>
                  <a:schemeClr val="bg1"/>
                </a:solidFill>
                <a:latin typeface="Times New Roman" pitchFamily="18" charset="0"/>
                <a:cs typeface="Times New Roman" pitchFamily="18" charset="0"/>
              </a:rPr>
              <a:t>. При рвоте, многократной диарее. </a:t>
            </a:r>
            <a:r>
              <a:rPr lang="ru-RU" sz="1600" dirty="0" err="1">
                <a:solidFill>
                  <a:schemeClr val="bg1"/>
                </a:solidFill>
                <a:latin typeface="Times New Roman" pitchFamily="18" charset="0"/>
                <a:cs typeface="Times New Roman" pitchFamily="18" charset="0"/>
              </a:rPr>
              <a:t>Раств</a:t>
            </a:r>
            <a:r>
              <a:rPr lang="ru-RU" sz="1600" dirty="0">
                <a:solidFill>
                  <a:schemeClr val="bg1"/>
                </a:solidFill>
                <a:latin typeface="Times New Roman" pitchFamily="18" charset="0"/>
                <a:cs typeface="Times New Roman" pitchFamily="18" charset="0"/>
              </a:rPr>
              <a:t>. 1пак в 1л воды, давать дробно. В полевых условиях можно самим приготовить такой раствор (2ст л сахара+1ч л соли + 1 ч л соды на 1л прокипяченной воды).</a:t>
            </a:r>
          </a:p>
        </p:txBody>
      </p:sp>
    </p:spTree>
    <p:extLst>
      <p:ext uri="{BB962C8B-B14F-4D97-AF65-F5344CB8AC3E}">
        <p14:creationId xmlns:p14="http://schemas.microsoft.com/office/powerpoint/2010/main" val="6544511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93204" y="-29206"/>
            <a:ext cx="8229600" cy="936104"/>
          </a:xfrm>
        </p:spPr>
        <p:txBody>
          <a:bodyPr/>
          <a:lstStyle/>
          <a:p>
            <a:r>
              <a:rPr lang="ru-RU" dirty="0">
                <a:solidFill>
                  <a:srgbClr val="FFC000"/>
                </a:solidFill>
              </a:rPr>
              <a:t>Аптечка</a:t>
            </a:r>
            <a:endParaRPr lang="ru-RU" dirty="0"/>
          </a:p>
        </p:txBody>
      </p:sp>
      <p:sp>
        <p:nvSpPr>
          <p:cNvPr id="3" name="Прямоугольник 2"/>
          <p:cNvSpPr/>
          <p:nvPr/>
        </p:nvSpPr>
        <p:spPr>
          <a:xfrm>
            <a:off x="179512" y="837029"/>
            <a:ext cx="8856984" cy="6001643"/>
          </a:xfrm>
          <a:prstGeom prst="rect">
            <a:avLst/>
          </a:prstGeom>
        </p:spPr>
        <p:txBody>
          <a:bodyPr wrap="square">
            <a:spAutoFit/>
          </a:bodyPr>
          <a:lstStyle/>
          <a:p>
            <a:r>
              <a:rPr lang="ru-RU" sz="1600" i="1" dirty="0">
                <a:solidFill>
                  <a:srgbClr val="FFFF00"/>
                </a:solidFill>
                <a:latin typeface="Times New Roman" pitchFamily="18" charset="0"/>
                <a:cs typeface="Times New Roman" pitchFamily="18" charset="0"/>
              </a:rPr>
              <a:t>При ОРВИ/ОРЗ:</a:t>
            </a:r>
            <a:r>
              <a:rPr lang="ru-RU" sz="1600" dirty="0">
                <a:solidFill>
                  <a:srgbClr val="FFFF00"/>
                </a:solidFill>
                <a:latin typeface="Times New Roman" pitchFamily="18" charset="0"/>
                <a:cs typeface="Times New Roman" pitchFamily="18" charset="0"/>
              </a:rPr>
              <a:t> </a:t>
            </a:r>
            <a:endParaRPr lang="ru-RU" sz="1600" dirty="0" smtClean="0">
              <a:solidFill>
                <a:srgbClr val="FFFF00"/>
              </a:solidFill>
              <a:latin typeface="Times New Roman" pitchFamily="18" charset="0"/>
              <a:cs typeface="Times New Roman" pitchFamily="18" charset="0"/>
            </a:endParaRPr>
          </a:p>
          <a:p>
            <a:r>
              <a:rPr lang="ru-RU" sz="1600" dirty="0">
                <a:solidFill>
                  <a:schemeClr val="bg1"/>
                </a:solidFill>
                <a:latin typeface="Times New Roman" pitchFamily="18" charset="0"/>
                <a:cs typeface="Times New Roman" pitchFamily="18" charset="0"/>
              </a:rPr>
              <a:t/>
            </a:r>
            <a:br>
              <a:rPr lang="ru-RU" sz="1600" dirty="0">
                <a:solidFill>
                  <a:schemeClr val="bg1"/>
                </a:solidFill>
                <a:latin typeface="Times New Roman" pitchFamily="18" charset="0"/>
                <a:cs typeface="Times New Roman" pitchFamily="18" charset="0"/>
              </a:rPr>
            </a:br>
            <a:r>
              <a:rPr lang="ru-RU" sz="1600" dirty="0" err="1">
                <a:solidFill>
                  <a:schemeClr val="bg1"/>
                </a:solidFill>
                <a:latin typeface="Times New Roman" pitchFamily="18" charset="0"/>
                <a:cs typeface="Times New Roman" pitchFamily="18" charset="0"/>
              </a:rPr>
              <a:t>Нафтизин</a:t>
            </a:r>
            <a:r>
              <a:rPr lang="ru-RU" sz="1600" dirty="0">
                <a:solidFill>
                  <a:schemeClr val="bg1"/>
                </a:solidFill>
                <a:latin typeface="Times New Roman" pitchFamily="18" charset="0"/>
                <a:cs typeface="Times New Roman" pitchFamily="18" charset="0"/>
              </a:rPr>
              <a:t> – капли от насморка, сосудосуживающие. Для восстановления носового дыхания. </a:t>
            </a:r>
            <a:br>
              <a:rPr lang="ru-RU" sz="1600" dirty="0">
                <a:solidFill>
                  <a:schemeClr val="bg1"/>
                </a:solidFill>
                <a:latin typeface="Times New Roman" pitchFamily="18" charset="0"/>
                <a:cs typeface="Times New Roman" pitchFamily="18" charset="0"/>
              </a:rPr>
            </a:br>
            <a:r>
              <a:rPr lang="ru-RU" sz="1600" dirty="0">
                <a:solidFill>
                  <a:schemeClr val="bg1"/>
                </a:solidFill>
                <a:latin typeface="Times New Roman" pitchFamily="18" charset="0"/>
                <a:cs typeface="Times New Roman" pitchFamily="18" charset="0"/>
              </a:rPr>
              <a:t>Физиологический р-р в полевых условиях для увлажнения слизистой носа и промывания – 1ч.л. соли на 1 л воды. </a:t>
            </a:r>
            <a:br>
              <a:rPr lang="ru-RU" sz="1600" dirty="0">
                <a:solidFill>
                  <a:schemeClr val="bg1"/>
                </a:solidFill>
                <a:latin typeface="Times New Roman" pitchFamily="18" charset="0"/>
                <a:cs typeface="Times New Roman" pitchFamily="18" charset="0"/>
              </a:rPr>
            </a:br>
            <a:r>
              <a:rPr lang="ru-RU" sz="1600" dirty="0">
                <a:solidFill>
                  <a:schemeClr val="bg1"/>
                </a:solidFill>
                <a:latin typeface="Times New Roman" pitchFamily="18" charset="0"/>
                <a:cs typeface="Times New Roman" pitchFamily="18" charset="0"/>
              </a:rPr>
              <a:t>Альбуцид – глазные капли (при боли, рези ожоге глаз), или же капли в нос при бактериальном рините (желтых соплях). </a:t>
            </a:r>
            <a:br>
              <a:rPr lang="ru-RU" sz="1600" dirty="0">
                <a:solidFill>
                  <a:schemeClr val="bg1"/>
                </a:solidFill>
                <a:latin typeface="Times New Roman" pitchFamily="18" charset="0"/>
                <a:cs typeface="Times New Roman" pitchFamily="18" charset="0"/>
              </a:rPr>
            </a:br>
            <a:r>
              <a:rPr lang="ru-RU" sz="1600" dirty="0" err="1">
                <a:solidFill>
                  <a:schemeClr val="bg1"/>
                </a:solidFill>
                <a:latin typeface="Times New Roman" pitchFamily="18" charset="0"/>
                <a:cs typeface="Times New Roman" pitchFamily="18" charset="0"/>
              </a:rPr>
              <a:t>Левомицетиновые</a:t>
            </a:r>
            <a:r>
              <a:rPr lang="ru-RU" sz="1600" dirty="0">
                <a:solidFill>
                  <a:schemeClr val="bg1"/>
                </a:solidFill>
                <a:latin typeface="Times New Roman" pitchFamily="18" charset="0"/>
                <a:cs typeface="Times New Roman" pitchFamily="18" charset="0"/>
              </a:rPr>
              <a:t> глазные капли 0,25%. (для лечения бактериального воспаления глаз, гнойном отделяемом из глаз), а также для лечения бактериального ринита (желто-зеленых соплях). </a:t>
            </a:r>
            <a:br>
              <a:rPr lang="ru-RU" sz="1600" dirty="0">
                <a:solidFill>
                  <a:schemeClr val="bg1"/>
                </a:solidFill>
                <a:latin typeface="Times New Roman" pitchFamily="18" charset="0"/>
                <a:cs typeface="Times New Roman" pitchFamily="18" charset="0"/>
              </a:rPr>
            </a:br>
            <a:r>
              <a:rPr lang="ru-RU" sz="1600" dirty="0">
                <a:solidFill>
                  <a:schemeClr val="bg1"/>
                </a:solidFill>
                <a:latin typeface="Times New Roman" pitchFamily="18" charset="0"/>
                <a:cs typeface="Times New Roman" pitchFamily="18" charset="0"/>
              </a:rPr>
              <a:t>Парацетамол/</a:t>
            </a:r>
            <a:r>
              <a:rPr lang="ru-RU" sz="1600" dirty="0" err="1">
                <a:solidFill>
                  <a:schemeClr val="bg1"/>
                </a:solidFill>
                <a:latin typeface="Times New Roman" pitchFamily="18" charset="0"/>
                <a:cs typeface="Times New Roman" pitchFamily="18" charset="0"/>
              </a:rPr>
              <a:t>нурофен</a:t>
            </a:r>
            <a:r>
              <a:rPr lang="ru-RU" sz="1600" dirty="0">
                <a:solidFill>
                  <a:schemeClr val="bg1"/>
                </a:solidFill>
                <a:latin typeface="Times New Roman" pitchFamily="18" charset="0"/>
                <a:cs typeface="Times New Roman" pitchFamily="18" charset="0"/>
              </a:rPr>
              <a:t>/анальгин/аспирин – обезболивающие, жаропонижающие. Все обезболивающие и жаропонижающие принимать не более 1таб по 0,5 один раз в 4-6 часов. Вместе не принимать! Давать при температуре выше 38,5-39,0. </a:t>
            </a:r>
            <a:br>
              <a:rPr lang="ru-RU" sz="1600" dirty="0">
                <a:solidFill>
                  <a:schemeClr val="bg1"/>
                </a:solidFill>
                <a:latin typeface="Times New Roman" pitchFamily="18" charset="0"/>
                <a:cs typeface="Times New Roman" pitchFamily="18" charset="0"/>
              </a:rPr>
            </a:br>
            <a:r>
              <a:rPr lang="ru-RU" sz="1600" dirty="0" err="1">
                <a:solidFill>
                  <a:schemeClr val="bg1"/>
                </a:solidFill>
                <a:latin typeface="Times New Roman" pitchFamily="18" charset="0"/>
                <a:cs typeface="Times New Roman" pitchFamily="18" charset="0"/>
              </a:rPr>
              <a:t>Кетанов</a:t>
            </a:r>
            <a:r>
              <a:rPr lang="ru-RU" sz="1600" dirty="0">
                <a:solidFill>
                  <a:schemeClr val="bg1"/>
                </a:solidFill>
                <a:latin typeface="Times New Roman" pitchFamily="18" charset="0"/>
                <a:cs typeface="Times New Roman" pitchFamily="18" charset="0"/>
              </a:rPr>
              <a:t> – НПВС, основное действие - обезболивающее, также умеренное противовоспалительное и жаропонижающее. По 1т каждые 4-6 часов. </a:t>
            </a:r>
            <a:br>
              <a:rPr lang="ru-RU" sz="1600" dirty="0">
                <a:solidFill>
                  <a:schemeClr val="bg1"/>
                </a:solidFill>
                <a:latin typeface="Times New Roman" pitchFamily="18" charset="0"/>
                <a:cs typeface="Times New Roman" pitchFamily="18" charset="0"/>
              </a:rPr>
            </a:br>
            <a:r>
              <a:rPr lang="ru-RU" sz="1600" dirty="0" err="1">
                <a:solidFill>
                  <a:schemeClr val="bg1"/>
                </a:solidFill>
                <a:latin typeface="Times New Roman" pitchFamily="18" charset="0"/>
                <a:cs typeface="Times New Roman" pitchFamily="18" charset="0"/>
              </a:rPr>
              <a:t>Фурациллин</a:t>
            </a:r>
            <a:r>
              <a:rPr lang="ru-RU" sz="1600" dirty="0">
                <a:solidFill>
                  <a:schemeClr val="bg1"/>
                </a:solidFill>
                <a:latin typeface="Times New Roman" pitchFamily="18" charset="0"/>
                <a:cs typeface="Times New Roman" pitchFamily="18" charset="0"/>
              </a:rPr>
              <a:t> – антисептик; для полоскания горла, промывания ран. </a:t>
            </a:r>
            <a:r>
              <a:rPr lang="ru-RU" sz="1600" dirty="0" err="1">
                <a:solidFill>
                  <a:schemeClr val="bg1"/>
                </a:solidFill>
                <a:latin typeface="Times New Roman" pitchFamily="18" charset="0"/>
                <a:cs typeface="Times New Roman" pitchFamily="18" charset="0"/>
              </a:rPr>
              <a:t>Раств</a:t>
            </a:r>
            <a:r>
              <a:rPr lang="ru-RU" sz="1600" dirty="0">
                <a:solidFill>
                  <a:schemeClr val="bg1"/>
                </a:solidFill>
                <a:latin typeface="Times New Roman" pitchFamily="18" charset="0"/>
                <a:cs typeface="Times New Roman" pitchFamily="18" charset="0"/>
              </a:rPr>
              <a:t>. 1таб в 0,5 </a:t>
            </a:r>
            <a:r>
              <a:rPr lang="ru-RU" sz="1600" dirty="0" err="1">
                <a:solidFill>
                  <a:schemeClr val="bg1"/>
                </a:solidFill>
                <a:latin typeface="Times New Roman" pitchFamily="18" charset="0"/>
                <a:cs typeface="Times New Roman" pitchFamily="18" charset="0"/>
              </a:rPr>
              <a:t>стак</a:t>
            </a:r>
            <a:r>
              <a:rPr lang="ru-RU" sz="1600" dirty="0">
                <a:solidFill>
                  <a:schemeClr val="bg1"/>
                </a:solidFill>
                <a:latin typeface="Times New Roman" pitchFamily="18" charset="0"/>
                <a:cs typeface="Times New Roman" pitchFamily="18" charset="0"/>
              </a:rPr>
              <a:t> воды. </a:t>
            </a:r>
            <a:br>
              <a:rPr lang="ru-RU" sz="1600" dirty="0">
                <a:solidFill>
                  <a:schemeClr val="bg1"/>
                </a:solidFill>
                <a:latin typeface="Times New Roman" pitchFamily="18" charset="0"/>
                <a:cs typeface="Times New Roman" pitchFamily="18" charset="0"/>
              </a:rPr>
            </a:br>
            <a:r>
              <a:rPr lang="ru-RU" sz="1600" dirty="0" err="1">
                <a:solidFill>
                  <a:schemeClr val="bg1"/>
                </a:solidFill>
                <a:latin typeface="Times New Roman" pitchFamily="18" charset="0"/>
                <a:cs typeface="Times New Roman" pitchFamily="18" charset="0"/>
              </a:rPr>
              <a:t>Стрепсилс</a:t>
            </a:r>
            <a:r>
              <a:rPr lang="ru-RU" sz="1600" dirty="0">
                <a:solidFill>
                  <a:schemeClr val="bg1"/>
                </a:solidFill>
                <a:latin typeface="Times New Roman" pitchFamily="18" charset="0"/>
                <a:cs typeface="Times New Roman" pitchFamily="18" charset="0"/>
              </a:rPr>
              <a:t> – пастилки при боли в горле </a:t>
            </a:r>
            <a:br>
              <a:rPr lang="ru-RU" sz="1600" dirty="0">
                <a:solidFill>
                  <a:schemeClr val="bg1"/>
                </a:solidFill>
                <a:latin typeface="Times New Roman" pitchFamily="18" charset="0"/>
                <a:cs typeface="Times New Roman" pitchFamily="18" charset="0"/>
              </a:rPr>
            </a:br>
            <a:r>
              <a:rPr lang="ru-RU" sz="1600" dirty="0" err="1">
                <a:solidFill>
                  <a:schemeClr val="bg1"/>
                </a:solidFill>
                <a:latin typeface="Times New Roman" pitchFamily="18" charset="0"/>
                <a:cs typeface="Times New Roman" pitchFamily="18" charset="0"/>
              </a:rPr>
              <a:t>Терафлю</a:t>
            </a:r>
            <a:r>
              <a:rPr lang="ru-RU" sz="1600" dirty="0">
                <a:solidFill>
                  <a:schemeClr val="bg1"/>
                </a:solidFill>
                <a:latin typeface="Times New Roman" pitchFamily="18" charset="0"/>
                <a:cs typeface="Times New Roman" pitchFamily="18" charset="0"/>
              </a:rPr>
              <a:t> – обезболивающее и жаропонижающее. 1 пак </a:t>
            </a:r>
            <a:r>
              <a:rPr lang="ru-RU" sz="1600" dirty="0" err="1">
                <a:solidFill>
                  <a:schemeClr val="bg1"/>
                </a:solidFill>
                <a:latin typeface="Times New Roman" pitchFamily="18" charset="0"/>
                <a:cs typeface="Times New Roman" pitchFamily="18" charset="0"/>
              </a:rPr>
              <a:t>раств</a:t>
            </a:r>
            <a:r>
              <a:rPr lang="ru-RU" sz="1600" dirty="0">
                <a:solidFill>
                  <a:schemeClr val="bg1"/>
                </a:solidFill>
                <a:latin typeface="Times New Roman" pitchFamily="18" charset="0"/>
                <a:cs typeface="Times New Roman" pitchFamily="18" charset="0"/>
              </a:rPr>
              <a:t> в стакане воды. Не больше, чем 1пак один раз в 4-6часов. </a:t>
            </a:r>
            <a:br>
              <a:rPr lang="ru-RU" sz="1600" dirty="0">
                <a:solidFill>
                  <a:schemeClr val="bg1"/>
                </a:solidFill>
                <a:latin typeface="Times New Roman" pitchFamily="18" charset="0"/>
                <a:cs typeface="Times New Roman" pitchFamily="18" charset="0"/>
              </a:rPr>
            </a:br>
            <a:r>
              <a:rPr lang="ru-RU" sz="1600" dirty="0">
                <a:solidFill>
                  <a:schemeClr val="bg1"/>
                </a:solidFill>
                <a:latin typeface="Times New Roman" pitchFamily="18" charset="0"/>
                <a:cs typeface="Times New Roman" pitchFamily="18" charset="0"/>
              </a:rPr>
              <a:t/>
            </a:r>
            <a:br>
              <a:rPr lang="ru-RU" sz="1600" dirty="0">
                <a:solidFill>
                  <a:schemeClr val="bg1"/>
                </a:solidFill>
                <a:latin typeface="Times New Roman" pitchFamily="18" charset="0"/>
                <a:cs typeface="Times New Roman" pitchFamily="18" charset="0"/>
              </a:rPr>
            </a:br>
            <a:r>
              <a:rPr lang="ru-RU" sz="1600" i="1" dirty="0">
                <a:solidFill>
                  <a:srgbClr val="FFFF00"/>
                </a:solidFill>
                <a:latin typeface="Times New Roman" pitchFamily="18" charset="0"/>
                <a:cs typeface="Times New Roman" pitchFamily="18" charset="0"/>
              </a:rPr>
              <a:t>При неврозах, болях в сердце:</a:t>
            </a:r>
            <a:r>
              <a:rPr lang="ru-RU" sz="1600" dirty="0">
                <a:solidFill>
                  <a:srgbClr val="FFFF00"/>
                </a:solidFill>
                <a:latin typeface="Times New Roman" pitchFamily="18" charset="0"/>
                <a:cs typeface="Times New Roman" pitchFamily="18" charset="0"/>
              </a:rPr>
              <a:t> </a:t>
            </a:r>
            <a:endParaRPr lang="ru-RU" sz="1600" dirty="0" smtClean="0">
              <a:solidFill>
                <a:srgbClr val="FFFF00"/>
              </a:solidFill>
              <a:latin typeface="Times New Roman" pitchFamily="18" charset="0"/>
              <a:cs typeface="Times New Roman" pitchFamily="18" charset="0"/>
            </a:endParaRPr>
          </a:p>
          <a:p>
            <a:r>
              <a:rPr lang="ru-RU" sz="1600" dirty="0">
                <a:solidFill>
                  <a:schemeClr val="bg1"/>
                </a:solidFill>
                <a:latin typeface="Times New Roman" pitchFamily="18" charset="0"/>
                <a:cs typeface="Times New Roman" pitchFamily="18" charset="0"/>
              </a:rPr>
              <a:t/>
            </a:r>
            <a:br>
              <a:rPr lang="ru-RU" sz="1600" dirty="0">
                <a:solidFill>
                  <a:schemeClr val="bg1"/>
                </a:solidFill>
                <a:latin typeface="Times New Roman" pitchFamily="18" charset="0"/>
                <a:cs typeface="Times New Roman" pitchFamily="18" charset="0"/>
              </a:rPr>
            </a:br>
            <a:r>
              <a:rPr lang="ru-RU" sz="1600" dirty="0">
                <a:solidFill>
                  <a:schemeClr val="bg1"/>
                </a:solidFill>
                <a:latin typeface="Times New Roman" pitchFamily="18" charset="0"/>
                <a:cs typeface="Times New Roman" pitchFamily="18" charset="0"/>
              </a:rPr>
              <a:t>Валидол – седативное, сосудорасширяющее действие. При </a:t>
            </a:r>
            <a:r>
              <a:rPr lang="ru-RU" sz="1600" dirty="0" err="1">
                <a:solidFill>
                  <a:schemeClr val="bg1"/>
                </a:solidFill>
                <a:latin typeface="Times New Roman" pitchFamily="18" charset="0"/>
                <a:cs typeface="Times New Roman" pitchFamily="18" charset="0"/>
              </a:rPr>
              <a:t>кардиалгии</a:t>
            </a:r>
            <a:r>
              <a:rPr lang="ru-RU" sz="1600" dirty="0">
                <a:solidFill>
                  <a:schemeClr val="bg1"/>
                </a:solidFill>
                <a:latin typeface="Times New Roman" pitchFamily="18" charset="0"/>
                <a:cs typeface="Times New Roman" pitchFamily="18" charset="0"/>
              </a:rPr>
              <a:t>, стенокардии, неврозе. По 1таб под язык 2-3р/</a:t>
            </a:r>
            <a:r>
              <a:rPr lang="ru-RU" sz="1600" dirty="0" err="1">
                <a:solidFill>
                  <a:schemeClr val="bg1"/>
                </a:solidFill>
                <a:latin typeface="Times New Roman" pitchFamily="18" charset="0"/>
                <a:cs typeface="Times New Roman" pitchFamily="18" charset="0"/>
              </a:rPr>
              <a:t>сут</a:t>
            </a:r>
            <a:r>
              <a:rPr lang="ru-RU" sz="1600" dirty="0">
                <a:solidFill>
                  <a:schemeClr val="bg1"/>
                </a:solidFill>
                <a:latin typeface="Times New Roman" pitchFamily="18" charset="0"/>
                <a:cs typeface="Times New Roman" pitchFamily="18" charset="0"/>
              </a:rPr>
              <a:t>. / </a:t>
            </a:r>
            <a:r>
              <a:rPr lang="ru-RU" sz="1600" dirty="0" err="1">
                <a:solidFill>
                  <a:schemeClr val="bg1"/>
                </a:solidFill>
                <a:latin typeface="Times New Roman" pitchFamily="18" charset="0"/>
                <a:cs typeface="Times New Roman" pitchFamily="18" charset="0"/>
              </a:rPr>
              <a:t>Корвалол</a:t>
            </a:r>
            <a:r>
              <a:rPr lang="ru-RU" sz="1600" dirty="0">
                <a:solidFill>
                  <a:schemeClr val="bg1"/>
                </a:solidFill>
                <a:latin typeface="Times New Roman" pitchFamily="18" charset="0"/>
                <a:cs typeface="Times New Roman" pitchFamily="18" charset="0"/>
              </a:rPr>
              <a:t> – валерьянка, мята, </a:t>
            </a:r>
            <a:r>
              <a:rPr lang="ru-RU" sz="1600" dirty="0" err="1">
                <a:solidFill>
                  <a:schemeClr val="bg1"/>
                </a:solidFill>
                <a:latin typeface="Times New Roman" pitchFamily="18" charset="0"/>
                <a:cs typeface="Times New Roman" pitchFamily="18" charset="0"/>
              </a:rPr>
              <a:t>фенобарбитал</a:t>
            </a:r>
            <a:r>
              <a:rPr lang="ru-RU" sz="1600" dirty="0">
                <a:solidFill>
                  <a:schemeClr val="bg1"/>
                </a:solidFill>
                <a:latin typeface="Times New Roman" pitchFamily="18" charset="0"/>
                <a:cs typeface="Times New Roman" pitchFamily="18" charset="0"/>
              </a:rPr>
              <a:t>. Препараты с седативным и спазмолитическим действием. Перед едой, по 15-30 кап, растворив в 50мл воды. 2-3 р/сутки. </a:t>
            </a:r>
          </a:p>
        </p:txBody>
      </p:sp>
    </p:spTree>
    <p:extLst>
      <p:ext uri="{BB962C8B-B14F-4D97-AF65-F5344CB8AC3E}">
        <p14:creationId xmlns:p14="http://schemas.microsoft.com/office/powerpoint/2010/main" val="18106861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Заголовок 4"/>
          <p:cNvSpPr>
            <a:spLocks noGrp="1"/>
          </p:cNvSpPr>
          <p:nvPr>
            <p:ph type="title"/>
          </p:nvPr>
        </p:nvSpPr>
        <p:spPr/>
        <p:txBody>
          <a:bodyPr>
            <a:normAutofit fontScale="90000"/>
          </a:bodyPr>
          <a:lstStyle/>
          <a:p>
            <a:r>
              <a:rPr lang="ru-RU" dirty="0" smtClean="0">
                <a:solidFill>
                  <a:srgbClr val="FFC000"/>
                </a:solidFill>
              </a:rPr>
              <a:t>Будьте здоровы!</a:t>
            </a:r>
            <a:br>
              <a:rPr lang="ru-RU" dirty="0" smtClean="0">
                <a:solidFill>
                  <a:srgbClr val="FFC000"/>
                </a:solidFill>
              </a:rPr>
            </a:br>
            <a:r>
              <a:rPr lang="ru-RU" dirty="0" smtClean="0">
                <a:solidFill>
                  <a:srgbClr val="FFC000"/>
                </a:solidFill>
              </a:rPr>
              <a:t>Погоды вам!</a:t>
            </a:r>
            <a:endParaRPr lang="ru-RU" dirty="0">
              <a:solidFill>
                <a:srgbClr val="FFC000"/>
              </a:solidFill>
            </a:endParaRPr>
          </a:p>
        </p:txBody>
      </p:sp>
      <p:pic>
        <p:nvPicPr>
          <p:cNvPr id="7" name="Объект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79264" y="1600200"/>
            <a:ext cx="3648720" cy="4525963"/>
          </a:xfrm>
        </p:spPr>
      </p:pic>
      <p:pic>
        <p:nvPicPr>
          <p:cNvPr id="9" name="Объект 8"/>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8024" y="1628800"/>
            <a:ext cx="3904487" cy="4464496"/>
          </a:xfrm>
        </p:spPr>
      </p:pic>
    </p:spTree>
    <p:extLst>
      <p:ext uri="{BB962C8B-B14F-4D97-AF65-F5344CB8AC3E}">
        <p14:creationId xmlns:p14="http://schemas.microsoft.com/office/powerpoint/2010/main" val="3476865540"/>
      </p:ext>
    </p:extLst>
  </p:cSld>
  <p:clrMapOvr>
    <a:masterClrMapping/>
  </p:clrMapOvr>
</p:sld>
</file>

<file path=ppt/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756</TotalTime>
  <Words>2423</Words>
  <Application>Microsoft Office PowerPoint</Application>
  <PresentationFormat>Экран (4:3)</PresentationFormat>
  <Paragraphs>291</Paragraphs>
  <Slides>34</Slides>
  <Notes>0</Notes>
  <HiddenSlides>0</HiddenSlides>
  <MMClips>0</MMClips>
  <ScaleCrop>false</ScaleCrop>
  <HeadingPairs>
    <vt:vector size="4" baseType="variant">
      <vt:variant>
        <vt:lpstr>Тема</vt:lpstr>
      </vt:variant>
      <vt:variant>
        <vt:i4>1</vt:i4>
      </vt:variant>
      <vt:variant>
        <vt:lpstr>Заголовки слайдов</vt:lpstr>
      </vt:variant>
      <vt:variant>
        <vt:i4>34</vt:i4>
      </vt:variant>
    </vt:vector>
  </HeadingPairs>
  <TitlesOfParts>
    <vt:vector size="35" baseType="lpstr">
      <vt:lpstr>Тема Office</vt:lpstr>
      <vt:lpstr>Первая помощь в горах</vt:lpstr>
      <vt:lpstr>Первичный осмотр пострадавшего</vt:lpstr>
      <vt:lpstr>     Базовая  Сердечно-Легочная Реанимация BLS (Basic Life Support) АВС, САВ   </vt:lpstr>
      <vt:lpstr>Устойчивое боковое положение (безопасное)</vt:lpstr>
      <vt:lpstr>Презентация PowerPoint</vt:lpstr>
      <vt:lpstr>ИВЛ</vt:lpstr>
      <vt:lpstr>Вторичный осмотр</vt:lpstr>
      <vt:lpstr>Кровотечение</vt:lpstr>
      <vt:lpstr>Наружное кровотечение</vt:lpstr>
      <vt:lpstr> Жгут </vt:lpstr>
      <vt:lpstr>Внутреннее кровотечение</vt:lpstr>
      <vt:lpstr>Травмы</vt:lpstr>
      <vt:lpstr>Первая помощь при повреждениях мягких тканей</vt:lpstr>
      <vt:lpstr>Первая помощь при вывихах</vt:lpstr>
      <vt:lpstr>Первая помощь при переломах</vt:lpstr>
      <vt:lpstr> Синдром длительного сдавления (Crash-синдром)  </vt:lpstr>
      <vt:lpstr>Перелом позвоночника</vt:lpstr>
      <vt:lpstr>Перелом костей таза</vt:lpstr>
      <vt:lpstr> Общее переохлаждение  сонливость, апатия, нарушение речи, угнетения сознания</vt:lpstr>
      <vt:lpstr>Отморожение</vt:lpstr>
      <vt:lpstr>Ожоги</vt:lpstr>
      <vt:lpstr>Горная болезнь </vt:lpstr>
      <vt:lpstr>Шок</vt:lpstr>
      <vt:lpstr>Шок</vt:lpstr>
      <vt:lpstr>Шок</vt:lpstr>
      <vt:lpstr>Отек легких </vt:lpstr>
      <vt:lpstr>Кишечная инфекция</vt:lpstr>
      <vt:lpstr> ОРВИ В горах  повышается опасность быстрого ухудшения состояния, развития пневмонии </vt:lpstr>
      <vt:lpstr>Бактериальные осложнения вирусных инфекций</vt:lpstr>
      <vt:lpstr>Менингит</vt:lpstr>
      <vt:lpstr>Аптечка</vt:lpstr>
      <vt:lpstr>Аптечка</vt:lpstr>
      <vt:lpstr>Аптечка</vt:lpstr>
      <vt:lpstr>Будьте здоровы! Погоды вам!</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Первая помощь в горах</dc:title>
  <dc:creator>Jenia</dc:creator>
  <cp:lastModifiedBy>Jenia</cp:lastModifiedBy>
  <cp:revision>102</cp:revision>
  <dcterms:created xsi:type="dcterms:W3CDTF">2017-04-24T18:37:50Z</dcterms:created>
  <dcterms:modified xsi:type="dcterms:W3CDTF">2017-06-27T09:22:03Z</dcterms:modified>
</cp:coreProperties>
</file>